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8"/>
  </p:notesMasterIdLst>
  <p:handoutMasterIdLst>
    <p:handoutMasterId r:id="rId19"/>
  </p:handoutMasterIdLst>
  <p:sldIdLst>
    <p:sldId id="351" r:id="rId6"/>
    <p:sldId id="386" r:id="rId7"/>
    <p:sldId id="352" r:id="rId8"/>
    <p:sldId id="353" r:id="rId9"/>
    <p:sldId id="363" r:id="rId10"/>
    <p:sldId id="377" r:id="rId11"/>
    <p:sldId id="365" r:id="rId12"/>
    <p:sldId id="376" r:id="rId13"/>
    <p:sldId id="369" r:id="rId14"/>
    <p:sldId id="375" r:id="rId15"/>
    <p:sldId id="366" r:id="rId16"/>
    <p:sldId id="374" r:id="rId1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r, Missy" initials="PM" lastIdx="7" clrIdx="0">
    <p:extLst>
      <p:ext uri="{19B8F6BF-5375-455C-9EA6-DF929625EA0E}">
        <p15:presenceInfo xmlns:p15="http://schemas.microsoft.com/office/powerpoint/2012/main" userId="Pair, Missy" providerId="None"/>
      </p:ext>
    </p:extLst>
  </p:cmAuthor>
  <p:cmAuthor id="2" name="Wilson, Diane" initials="WD" lastIdx="1" clrIdx="1">
    <p:extLst>
      <p:ext uri="{19B8F6BF-5375-455C-9EA6-DF929625EA0E}">
        <p15:presenceInfo xmlns:p15="http://schemas.microsoft.com/office/powerpoint/2012/main" userId="S::pdwilson1@ncdot.gov::cbdf507e-d941-429f-8c36-9dd9f8d9e68f" providerId="AD"/>
      </p:ext>
    </p:extLst>
  </p:cmAuthor>
  <p:cmAuthor id="3" name="McEachin, Lucious C" initials="MLC" lastIdx="11" clrIdx="2">
    <p:extLst>
      <p:ext uri="{19B8F6BF-5375-455C-9EA6-DF929625EA0E}">
        <p15:presenceInfo xmlns:p15="http://schemas.microsoft.com/office/powerpoint/2012/main" userId="S::lcmceachin@ncdot.gov::c72e1de8-5331-4feb-8d34-fa7e987323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000000"/>
    <a:srgbClr val="288DC2"/>
    <a:srgbClr val="EAB200"/>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3796" autoAdjust="0"/>
  </p:normalViewPr>
  <p:slideViewPr>
    <p:cSldViewPr snapToGrid="0" snapToObjects="1">
      <p:cViewPr varScale="1">
        <p:scale>
          <a:sx n="72" d="100"/>
          <a:sy n="72" d="100"/>
        </p:scale>
        <p:origin x="1620"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6/28/2021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6/28/2021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86638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86046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340491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88152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update meeting is being held on the web</a:t>
            </a:r>
          </a:p>
          <a:p>
            <a:endParaRPr lang="en-US" dirty="0"/>
          </a:p>
          <a:p>
            <a:r>
              <a:rPr lang="en-US" dirty="0"/>
              <a:t>Questions or comments may be submitted via the </a:t>
            </a:r>
            <a:r>
              <a:rPr lang="en-US"/>
              <a:t>chat box</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a:t>
            </a:fld>
            <a:endParaRPr lang="en-US" dirty="0"/>
          </a:p>
        </p:txBody>
      </p:sp>
    </p:spTree>
    <p:extLst>
      <p:ext uri="{BB962C8B-B14F-4D97-AF65-F5344CB8AC3E}">
        <p14:creationId xmlns:p14="http://schemas.microsoft.com/office/powerpoint/2010/main" val="227605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we will cover today</a:t>
            </a:r>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242325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212697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96287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363860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Lines indicate existing right of way</a:t>
            </a:r>
          </a:p>
          <a:p>
            <a:r>
              <a:rPr lang="en-US" dirty="0"/>
              <a:t>Grey – existing roadway</a:t>
            </a:r>
          </a:p>
          <a:p>
            <a:r>
              <a:rPr lang="en-US" dirty="0"/>
              <a:t>Red with black hash – bridge to be removed and replaced</a:t>
            </a:r>
          </a:p>
          <a:p>
            <a:r>
              <a:rPr lang="en-US" dirty="0"/>
              <a:t>Red Solid Temporary Detour Bridge</a:t>
            </a:r>
          </a:p>
          <a:p>
            <a:r>
              <a:rPr lang="en-US" dirty="0"/>
              <a:t>Yellow – Temporary detour roadway</a:t>
            </a:r>
          </a:p>
          <a:p>
            <a:r>
              <a:rPr lang="en-US" dirty="0"/>
              <a:t>Green with hash – temporary construction easement (reverts back to preserve at completion)</a:t>
            </a:r>
          </a:p>
          <a:p>
            <a:r>
              <a:rPr lang="en-US" dirty="0"/>
              <a:t>Green – Permanent Utility Easement needed for project</a:t>
            </a:r>
          </a:p>
          <a:p>
            <a:r>
              <a:rPr lang="en-US" dirty="0"/>
              <a:t>This green area is the area we are asking to be removed from the dedicated preserve property.</a:t>
            </a:r>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404107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382425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126445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530558" y="3831921"/>
            <a:ext cx="11029260"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609600" y="1733551"/>
            <a:ext cx="109728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1"/>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mp; Text Only">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09600" y="1733552"/>
            <a:ext cx="109728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
        <p:nvSpPr>
          <p:cNvPr id="3" name="Title 2">
            <a:extLst>
              <a:ext uri="{FF2B5EF4-FFF2-40B4-BE49-F238E27FC236}">
                <a16:creationId xmlns:a16="http://schemas.microsoft.com/office/drawing/2014/main" id="{A01DDFC7-6222-486B-AEE1-0FB6F614AA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068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8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Green-Swamp-Preserve@publicinput.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dwilson1@ncdot.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9C81C76-B43B-48EA-8A0B-8720DDAC0607}"/>
              </a:ext>
            </a:extLst>
          </p:cNvPr>
          <p:cNvSpPr>
            <a:spLocks noGrp="1"/>
          </p:cNvSpPr>
          <p:nvPr>
            <p:ph type="subTitle" idx="1"/>
          </p:nvPr>
        </p:nvSpPr>
        <p:spPr>
          <a:xfrm>
            <a:off x="501444" y="3808123"/>
            <a:ext cx="10795819" cy="1654194"/>
          </a:xfrm>
        </p:spPr>
        <p:txBody>
          <a:bodyPr>
            <a:normAutofit fontScale="55000" lnSpcReduction="20000"/>
          </a:bodyPr>
          <a:lstStyle/>
          <a:p>
            <a:pPr algn="ctr"/>
            <a:r>
              <a:rPr lang="en-US" sz="4400" b="1" dirty="0">
                <a:solidFill>
                  <a:srgbClr val="002060"/>
                </a:solidFill>
              </a:rPr>
              <a:t>Public Hearing</a:t>
            </a:r>
          </a:p>
          <a:p>
            <a:pPr algn="ctr"/>
            <a:r>
              <a:rPr lang="en-US" sz="4400" b="1" dirty="0">
                <a:solidFill>
                  <a:srgbClr val="002060"/>
                </a:solidFill>
              </a:rPr>
              <a:t>State Transportation Improvement Program Project B-5624</a:t>
            </a:r>
          </a:p>
          <a:p>
            <a:pPr algn="ctr"/>
            <a:r>
              <a:rPr lang="en-US" sz="4400" b="1" dirty="0">
                <a:solidFill>
                  <a:srgbClr val="002060"/>
                </a:solidFill>
              </a:rPr>
              <a:t>Replacement of Bridge 57 on N.C. 211 over Driving Creek</a:t>
            </a:r>
          </a:p>
          <a:p>
            <a:pPr algn="ctr"/>
            <a:r>
              <a:rPr lang="en-US" sz="4400" b="1" dirty="0">
                <a:solidFill>
                  <a:srgbClr val="002060"/>
                </a:solidFill>
              </a:rPr>
              <a:t>Brunswick County </a:t>
            </a:r>
          </a:p>
          <a:p>
            <a:pPr algn="ctr"/>
            <a:endParaRPr lang="en-US" sz="5000" dirty="0"/>
          </a:p>
        </p:txBody>
      </p:sp>
      <p:sp>
        <p:nvSpPr>
          <p:cNvPr id="2" name="TextBox 1">
            <a:extLst>
              <a:ext uri="{FF2B5EF4-FFF2-40B4-BE49-F238E27FC236}">
                <a16:creationId xmlns:a16="http://schemas.microsoft.com/office/drawing/2014/main" id="{EB76742C-1089-4525-8DE3-EE2291D27CB2}"/>
              </a:ext>
            </a:extLst>
          </p:cNvPr>
          <p:cNvSpPr txBox="1"/>
          <p:nvPr/>
        </p:nvSpPr>
        <p:spPr>
          <a:xfrm>
            <a:off x="501444" y="5560142"/>
            <a:ext cx="5161936" cy="923330"/>
          </a:xfrm>
          <a:prstGeom prst="rect">
            <a:avLst/>
          </a:prstGeom>
          <a:noFill/>
        </p:spPr>
        <p:txBody>
          <a:bodyPr wrap="square" rtlCol="0">
            <a:spAutoFit/>
          </a:bodyPr>
          <a:lstStyle/>
          <a:p>
            <a:r>
              <a:rPr lang="en-US" dirty="0">
                <a:solidFill>
                  <a:srgbClr val="002060"/>
                </a:solidFill>
              </a:rPr>
              <a:t>Diane Wilson</a:t>
            </a:r>
          </a:p>
          <a:p>
            <a:r>
              <a:rPr lang="en-US" dirty="0">
                <a:solidFill>
                  <a:srgbClr val="002060"/>
                </a:solidFill>
              </a:rPr>
              <a:t>Senior Public Involvement Officer</a:t>
            </a:r>
          </a:p>
          <a:p>
            <a:r>
              <a:rPr lang="en-US" dirty="0">
                <a:solidFill>
                  <a:srgbClr val="002060"/>
                </a:solidFill>
              </a:rPr>
              <a:t>NCDOT Environmental Analysis Unit</a:t>
            </a:r>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srgbClr val="002060"/>
                </a:solidFill>
              </a:rPr>
              <a:pPr>
                <a:defRPr/>
              </a:pPr>
              <a:t>10</a:t>
            </a:fld>
            <a:endParaRPr lang="en-US" altLang="en-US" dirty="0">
              <a:solidFill>
                <a:srgbClr val="002060"/>
              </a:solidFill>
            </a:endParaRPr>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769806" y="686608"/>
            <a:ext cx="8608634" cy="709573"/>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800" b="1" dirty="0">
                <a:solidFill>
                  <a:srgbClr val="002060"/>
                </a:solidFill>
              </a:rPr>
              <a:t>Summary</a:t>
            </a:r>
          </a:p>
          <a:p>
            <a:endParaRPr lang="en-US" dirty="0">
              <a:solidFill>
                <a:srgbClr val="002060"/>
              </a:solidFill>
            </a:endParaRPr>
          </a:p>
        </p:txBody>
      </p:sp>
      <p:sp>
        <p:nvSpPr>
          <p:cNvPr id="11" name="Text Placeholder 10">
            <a:extLst>
              <a:ext uri="{FF2B5EF4-FFF2-40B4-BE49-F238E27FC236}">
                <a16:creationId xmlns:a16="http://schemas.microsoft.com/office/drawing/2014/main" id="{E067B5C7-2BE9-460E-8F70-D69D491AD9C9}"/>
              </a:ext>
            </a:extLst>
          </p:cNvPr>
          <p:cNvSpPr>
            <a:spLocks noGrp="1"/>
          </p:cNvSpPr>
          <p:nvPr>
            <p:ph type="body" sz="quarter" idx="4294967295"/>
          </p:nvPr>
        </p:nvSpPr>
        <p:spPr>
          <a:xfrm>
            <a:off x="806245" y="2189747"/>
            <a:ext cx="10550013" cy="3562124"/>
          </a:xfrm>
          <a:prstGeom prst="rect">
            <a:avLst/>
          </a:prstGeom>
        </p:spPr>
        <p:txBody>
          <a:bodyPr vert="horz" wrap="square" lIns="91440" tIns="45720" rIns="91440" bIns="45720" numCol="1" anchor="t" anchorCtr="0" compatLnSpc="1">
            <a:prstTxWarp prst="textNoShape">
              <a:avLst/>
            </a:prstTxWarp>
          </a:bodyPr>
          <a:lstStyle/>
          <a:p>
            <a:pPr marL="0" indent="0" algn="ctr">
              <a:buNone/>
            </a:pPr>
            <a:r>
              <a:rPr lang="en-US" sz="2800" dirty="0">
                <a:solidFill>
                  <a:srgbClr val="002060"/>
                </a:solidFill>
                <a:latin typeface="Arial" panose="020B0604020202020204" pitchFamily="34" charset="0"/>
                <a:cs typeface="Arial" panose="020B0604020202020204" pitchFamily="34" charset="0"/>
              </a:rPr>
              <a:t>This hearing is being held to receive input from the public               on the proposed amendment to the Green Swamp                    dedicated Preserve</a:t>
            </a:r>
          </a:p>
          <a:p>
            <a:pPr marL="0" indent="0" algn="ctr">
              <a:buNone/>
            </a:pPr>
            <a:endParaRPr lang="en-US" sz="2800" dirty="0">
              <a:solidFill>
                <a:srgbClr val="002060"/>
              </a:solidFill>
              <a:latin typeface="Arial" panose="020B0604020202020204" pitchFamily="34" charset="0"/>
              <a:cs typeface="Arial" panose="020B0604020202020204" pitchFamily="34" charset="0"/>
            </a:endParaRPr>
          </a:p>
          <a:p>
            <a:pPr marL="0" indent="0" algn="ctr">
              <a:buNone/>
            </a:pPr>
            <a:r>
              <a:rPr lang="en-US" sz="2800" dirty="0">
                <a:solidFill>
                  <a:srgbClr val="002060"/>
                </a:solidFill>
                <a:latin typeface="Arial" panose="020B0604020202020204" pitchFamily="34" charset="0"/>
                <a:cs typeface="Arial" panose="020B0604020202020204" pitchFamily="34" charset="0"/>
              </a:rPr>
              <a:t>Comments will be accepted until July 1</a:t>
            </a:r>
          </a:p>
          <a:p>
            <a:pPr marL="0" indent="0" algn="ctr">
              <a:buNone/>
            </a:pPr>
            <a:endParaRPr lang="en-US" sz="2800" dirty="0">
              <a:solidFill>
                <a:srgbClr val="002060"/>
              </a:solidFill>
              <a:latin typeface="Arial" panose="020B0604020202020204" pitchFamily="34" charset="0"/>
              <a:cs typeface="Arial" panose="020B0604020202020204" pitchFamily="34" charset="0"/>
            </a:endParaRPr>
          </a:p>
          <a:p>
            <a:pPr marL="0" indent="0" algn="ctr">
              <a:buNone/>
            </a:pPr>
            <a:endParaRPr lang="en-US" sz="2800" dirty="0">
              <a:solidFill>
                <a:srgbClr val="002060"/>
              </a:solidFill>
              <a:latin typeface="Arial" panose="020B0604020202020204" pitchFamily="34" charset="0"/>
              <a:cs typeface="Arial" panose="020B0604020202020204" pitchFamily="34" charset="0"/>
            </a:endParaRPr>
          </a:p>
          <a:p>
            <a:pPr marL="0" indent="0">
              <a:buNone/>
            </a:pPr>
            <a:endParaRPr lang="en-US" sz="2800" dirty="0">
              <a:solidFill>
                <a:srgbClr val="002060"/>
              </a:solidFill>
              <a:latin typeface="Arial" panose="020B0604020202020204" pitchFamily="34" charset="0"/>
              <a:cs typeface="Arial" panose="020B0604020202020204" pitchFamily="34" charset="0"/>
            </a:endParaRPr>
          </a:p>
          <a:p>
            <a:pPr marL="0" indent="0">
              <a:buNone/>
            </a:pP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36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11</a:t>
            </a:fld>
            <a:endParaRPr lang="en-US" altLang="en-US" dirty="0"/>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826096" y="1070921"/>
            <a:ext cx="8539808" cy="1812752"/>
          </a:xfrm>
          <a:prstGeom prst="rect">
            <a:avLst/>
          </a:prstGeom>
        </p:spPr>
        <p:txBody>
          <a:bodyPr rIns="91440">
            <a:normAutofit fontScale="92500" lnSpcReduction="10000"/>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800" b="1" dirty="0">
                <a:solidFill>
                  <a:srgbClr val="002060"/>
                </a:solidFill>
              </a:rPr>
              <a:t>Comments?   </a:t>
            </a:r>
          </a:p>
          <a:p>
            <a:pPr marL="0" indent="0" algn="ctr">
              <a:buNone/>
            </a:pPr>
            <a:endParaRPr lang="en-US" sz="3800" b="1" dirty="0">
              <a:solidFill>
                <a:srgbClr val="002060"/>
              </a:solidFill>
            </a:endParaRPr>
          </a:p>
          <a:p>
            <a:pPr marL="0" indent="0" algn="ctr">
              <a:buNone/>
            </a:pPr>
            <a:r>
              <a:rPr lang="en-US" sz="3800" b="1" dirty="0">
                <a:solidFill>
                  <a:srgbClr val="002060"/>
                </a:solidFill>
              </a:rPr>
              <a:t>Questions?</a:t>
            </a:r>
          </a:p>
          <a:p>
            <a:pPr marL="0" indent="0" algn="ctr">
              <a:buNone/>
            </a:pPr>
            <a:endParaRPr lang="en-US" sz="3800" b="1" dirty="0">
              <a:solidFill>
                <a:srgbClr val="002060"/>
              </a:solidFill>
            </a:endParaRPr>
          </a:p>
          <a:p>
            <a:pPr marL="0" indent="0" algn="ctr">
              <a:buNone/>
            </a:pPr>
            <a:endParaRPr lang="en-US" sz="3800" b="1" dirty="0">
              <a:solidFill>
                <a:srgbClr val="002060"/>
              </a:solidFill>
            </a:endParaRPr>
          </a:p>
        </p:txBody>
      </p:sp>
      <p:sp>
        <p:nvSpPr>
          <p:cNvPr id="6" name="Subtitle 2">
            <a:extLst>
              <a:ext uri="{FF2B5EF4-FFF2-40B4-BE49-F238E27FC236}">
                <a16:creationId xmlns:a16="http://schemas.microsoft.com/office/drawing/2014/main" id="{3FAB5365-0A00-4AB0-A9F0-581EE22D8DD5}"/>
              </a:ext>
            </a:extLst>
          </p:cNvPr>
          <p:cNvSpPr txBox="1">
            <a:spLocks/>
          </p:cNvSpPr>
          <p:nvPr/>
        </p:nvSpPr>
        <p:spPr>
          <a:xfrm>
            <a:off x="887896" y="3709404"/>
            <a:ext cx="10416208" cy="1812752"/>
          </a:xfrm>
          <a:prstGeom prst="rect">
            <a:avLst/>
          </a:prstGeom>
        </p:spPr>
        <p:txBody>
          <a:bodyPr rIns="91440">
            <a:normAutofit fontScale="55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800" b="1" dirty="0">
                <a:solidFill>
                  <a:srgbClr val="002060"/>
                </a:solidFill>
              </a:rPr>
              <a:t>Voiced here tonight</a:t>
            </a:r>
          </a:p>
          <a:p>
            <a:pPr marL="0" indent="0" algn="ctr">
              <a:buNone/>
            </a:pPr>
            <a:endParaRPr lang="en-US" sz="3800" b="1" dirty="0">
              <a:solidFill>
                <a:srgbClr val="002060"/>
              </a:solidFill>
            </a:endParaRPr>
          </a:p>
          <a:p>
            <a:pPr marL="0" indent="0" algn="ctr">
              <a:buNone/>
            </a:pPr>
            <a:r>
              <a:rPr lang="en-US" sz="3800" b="1" dirty="0">
                <a:solidFill>
                  <a:srgbClr val="002060"/>
                </a:solidFill>
              </a:rPr>
              <a:t>Emailed to:  </a:t>
            </a:r>
            <a:r>
              <a:rPr lang="en-US" sz="3800" b="1" dirty="0">
                <a:solidFill>
                  <a:srgbClr val="002060"/>
                </a:solidFill>
                <a:hlinkClick r:id="rId3"/>
              </a:rPr>
              <a:t>Green-Swamp-Preserve@publicinput.com</a:t>
            </a:r>
            <a:endParaRPr lang="en-US" sz="3800" b="1" dirty="0">
              <a:solidFill>
                <a:srgbClr val="002060"/>
              </a:solidFill>
            </a:endParaRPr>
          </a:p>
          <a:p>
            <a:pPr marL="0" indent="0" algn="ctr">
              <a:buNone/>
            </a:pPr>
            <a:endParaRPr lang="en-US" sz="3800" b="1" dirty="0">
              <a:solidFill>
                <a:srgbClr val="002060"/>
              </a:solidFill>
            </a:endParaRPr>
          </a:p>
          <a:p>
            <a:pPr marL="0" indent="0" algn="ctr">
              <a:buNone/>
            </a:pPr>
            <a:r>
              <a:rPr lang="en-US" sz="3800" b="1" dirty="0">
                <a:solidFill>
                  <a:srgbClr val="002060"/>
                </a:solidFill>
              </a:rPr>
              <a:t>By Phone Message:   </a:t>
            </a:r>
            <a:r>
              <a:rPr lang="en-US" sz="3800" b="1" dirty="0">
                <a:solidFill>
                  <a:srgbClr val="0000FF"/>
                </a:solidFill>
              </a:rPr>
              <a:t>984-205-6615</a:t>
            </a:r>
            <a:r>
              <a:rPr lang="en-US" sz="3800" b="1" dirty="0">
                <a:solidFill>
                  <a:srgbClr val="002060"/>
                </a:solidFill>
              </a:rPr>
              <a:t>  Code:  </a:t>
            </a:r>
            <a:r>
              <a:rPr lang="en-US" sz="3800" b="1" dirty="0">
                <a:solidFill>
                  <a:srgbClr val="0000FF"/>
                </a:solidFill>
              </a:rPr>
              <a:t>8026</a:t>
            </a:r>
            <a:r>
              <a:rPr lang="en-US" sz="3800" b="1" dirty="0">
                <a:solidFill>
                  <a:srgbClr val="002060"/>
                </a:solidFill>
              </a:rPr>
              <a:t> </a:t>
            </a:r>
          </a:p>
          <a:p>
            <a:pPr marL="0" indent="0" algn="ctr">
              <a:buNone/>
            </a:pPr>
            <a:endParaRPr lang="en-US" sz="3800" b="1" dirty="0">
              <a:solidFill>
                <a:srgbClr val="002060"/>
              </a:solidFill>
            </a:endParaRPr>
          </a:p>
          <a:p>
            <a:pPr marL="0" indent="0" algn="ctr">
              <a:buNone/>
            </a:pPr>
            <a:endParaRPr lang="en-US" sz="3800" b="1" dirty="0">
              <a:solidFill>
                <a:srgbClr val="002060"/>
              </a:solidFill>
            </a:endParaRPr>
          </a:p>
        </p:txBody>
      </p:sp>
    </p:spTree>
    <p:extLst>
      <p:ext uri="{BB962C8B-B14F-4D97-AF65-F5344CB8AC3E}">
        <p14:creationId xmlns:p14="http://schemas.microsoft.com/office/powerpoint/2010/main" val="151224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9C81C76-B43B-48EA-8A0B-8720DDAC0607}"/>
              </a:ext>
            </a:extLst>
          </p:cNvPr>
          <p:cNvSpPr>
            <a:spLocks noGrp="1"/>
          </p:cNvSpPr>
          <p:nvPr>
            <p:ph type="subTitle" idx="1"/>
          </p:nvPr>
        </p:nvSpPr>
        <p:spPr>
          <a:xfrm>
            <a:off x="575187" y="3706761"/>
            <a:ext cx="10795819" cy="2654710"/>
          </a:xfrm>
        </p:spPr>
        <p:txBody>
          <a:bodyPr>
            <a:normAutofit fontScale="32500" lnSpcReduction="20000"/>
          </a:bodyPr>
          <a:lstStyle/>
          <a:p>
            <a:pPr algn="ctr"/>
            <a:r>
              <a:rPr lang="en-US" sz="7400" dirty="0">
                <a:solidFill>
                  <a:srgbClr val="002060"/>
                </a:solidFill>
              </a:rPr>
              <a:t>Diane Wilson</a:t>
            </a:r>
          </a:p>
          <a:p>
            <a:pPr algn="ctr"/>
            <a:r>
              <a:rPr lang="en-US" sz="7400" dirty="0">
                <a:solidFill>
                  <a:srgbClr val="002060"/>
                </a:solidFill>
              </a:rPr>
              <a:t>Senior Public Involvement Officer</a:t>
            </a:r>
          </a:p>
          <a:p>
            <a:pPr algn="ctr"/>
            <a:r>
              <a:rPr lang="en-US" sz="7400" dirty="0">
                <a:solidFill>
                  <a:srgbClr val="002060"/>
                </a:solidFill>
              </a:rPr>
              <a:t>NCDOT Environmental Analysis Unit</a:t>
            </a:r>
          </a:p>
          <a:p>
            <a:pPr algn="ctr"/>
            <a:endParaRPr lang="en-US" sz="7400" dirty="0">
              <a:solidFill>
                <a:srgbClr val="002060"/>
              </a:solidFill>
            </a:endParaRPr>
          </a:p>
          <a:p>
            <a:pPr algn="ctr"/>
            <a:r>
              <a:rPr lang="en-US" sz="7400" dirty="0">
                <a:solidFill>
                  <a:srgbClr val="002060"/>
                </a:solidFill>
                <a:hlinkClick r:id="rId3"/>
              </a:rPr>
              <a:t>pdwilson1@ncdot.gov</a:t>
            </a:r>
            <a:endParaRPr lang="en-US" sz="7400" dirty="0">
              <a:solidFill>
                <a:srgbClr val="002060"/>
              </a:solidFill>
            </a:endParaRPr>
          </a:p>
          <a:p>
            <a:pPr algn="ctr"/>
            <a:endParaRPr lang="en-US" sz="7400" dirty="0">
              <a:solidFill>
                <a:srgbClr val="002060"/>
              </a:solidFill>
            </a:endParaRPr>
          </a:p>
          <a:p>
            <a:pPr algn="ctr"/>
            <a:r>
              <a:rPr lang="en-US" sz="7400" dirty="0">
                <a:solidFill>
                  <a:srgbClr val="002060"/>
                </a:solidFill>
              </a:rPr>
              <a:t>919-707-6073</a:t>
            </a:r>
          </a:p>
          <a:p>
            <a:pPr algn="ctr"/>
            <a:endParaRPr lang="en-US" sz="5000" dirty="0"/>
          </a:p>
        </p:txBody>
      </p:sp>
    </p:spTree>
    <p:extLst>
      <p:ext uri="{BB962C8B-B14F-4D97-AF65-F5344CB8AC3E}">
        <p14:creationId xmlns:p14="http://schemas.microsoft.com/office/powerpoint/2010/main" val="210877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F2EE8D-821A-4203-A48D-DC6E0C85E916}"/>
              </a:ext>
            </a:extLst>
          </p:cNvPr>
          <p:cNvSpPr/>
          <p:nvPr/>
        </p:nvSpPr>
        <p:spPr>
          <a:xfrm>
            <a:off x="233265" y="466531"/>
            <a:ext cx="11644604" cy="6055567"/>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C1F60C5-C1B8-4476-8F31-09D4E362EF7E}"/>
              </a:ext>
            </a:extLst>
          </p:cNvPr>
          <p:cNvSpPr>
            <a:spLocks noGrp="1"/>
          </p:cNvSpPr>
          <p:nvPr>
            <p:ph type="sldNum" sz="quarter" idx="13"/>
          </p:nvPr>
        </p:nvSpPr>
        <p:spPr>
          <a:xfrm>
            <a:off x="8610600" y="6447790"/>
            <a:ext cx="2743200" cy="365125"/>
          </a:xfrm>
        </p:spPr>
        <p:txBody>
          <a:bodyPr vert="horz" lIns="91440" tIns="45720" rIns="91440" bIns="45720" rtlCol="0" anchor="ctr">
            <a:normAutofit/>
          </a:bodyPr>
          <a:lstStyle/>
          <a:p>
            <a:pPr>
              <a:spcAft>
                <a:spcPts val="600"/>
              </a:spcAft>
              <a:defRPr/>
            </a:pPr>
            <a:fld id="{3C2E06F5-03C5-4BA5-AE80-2E98A827F366}" type="slidenum">
              <a:rPr lang="en-US" altLang="en-US">
                <a:solidFill>
                  <a:schemeClr val="tx1">
                    <a:tint val="75000"/>
                  </a:schemeClr>
                </a:solidFill>
              </a:rPr>
              <a:pPr>
                <a:spcAft>
                  <a:spcPts val="600"/>
                </a:spcAft>
                <a:defRPr/>
              </a:pPr>
              <a:t>2</a:t>
            </a:fld>
            <a:endParaRPr lang="en-US" altLang="en-US">
              <a:solidFill>
                <a:schemeClr val="tx1">
                  <a:tint val="75000"/>
                </a:schemeClr>
              </a:solidFill>
            </a:endParaRPr>
          </a:p>
        </p:txBody>
      </p:sp>
      <p:sp>
        <p:nvSpPr>
          <p:cNvPr id="2" name="TextBox 1">
            <a:extLst>
              <a:ext uri="{FF2B5EF4-FFF2-40B4-BE49-F238E27FC236}">
                <a16:creationId xmlns:a16="http://schemas.microsoft.com/office/drawing/2014/main" id="{5401B9DA-5C21-454C-8EB0-31958C8466A9}"/>
              </a:ext>
            </a:extLst>
          </p:cNvPr>
          <p:cNvSpPr txBox="1"/>
          <p:nvPr/>
        </p:nvSpPr>
        <p:spPr>
          <a:xfrm>
            <a:off x="1080796" y="886408"/>
            <a:ext cx="10273004" cy="5139869"/>
          </a:xfrm>
          <a:prstGeom prst="rect">
            <a:avLst/>
          </a:prstGeom>
          <a:noFill/>
        </p:spPr>
        <p:txBody>
          <a:bodyPr wrap="square" rtlCol="0">
            <a:spAutoFit/>
          </a:bodyPr>
          <a:lstStyle/>
          <a:p>
            <a:pPr algn="ctr"/>
            <a:r>
              <a:rPr lang="en-US" sz="2800" b="1" dirty="0">
                <a:solidFill>
                  <a:schemeClr val="bg1"/>
                </a:solidFill>
              </a:rPr>
              <a:t>Please Note</a:t>
            </a:r>
          </a:p>
          <a:p>
            <a:pPr algn="ctr"/>
            <a:r>
              <a:rPr lang="en-US" sz="2800" b="1" dirty="0">
                <a:solidFill>
                  <a:schemeClr val="bg1"/>
                </a:solidFill>
              </a:rPr>
              <a:t>MICROPHONES ARE MUTED </a:t>
            </a:r>
          </a:p>
          <a:p>
            <a:pPr algn="ctr"/>
            <a:endParaRPr lang="en-US" sz="2800" b="1" dirty="0">
              <a:solidFill>
                <a:schemeClr val="bg1"/>
              </a:solidFill>
            </a:endParaRPr>
          </a:p>
          <a:p>
            <a:pPr algn="ctr"/>
            <a:r>
              <a:rPr lang="en-US" sz="2800" b="1" dirty="0">
                <a:solidFill>
                  <a:schemeClr val="bg1"/>
                </a:solidFill>
              </a:rPr>
              <a:t>If you are calling in</a:t>
            </a:r>
          </a:p>
          <a:p>
            <a:pPr algn="ctr"/>
            <a:r>
              <a:rPr lang="en-US" sz="2800" b="1" dirty="0">
                <a:solidFill>
                  <a:schemeClr val="bg1"/>
                </a:solidFill>
                <a:latin typeface="Calibri" panose="020F0502020204030204" pitchFamily="34" charset="0"/>
                <a:ea typeface="Calibri" panose="020F0502020204030204" pitchFamily="34" charset="0"/>
              </a:rPr>
              <a:t>(571) 317-3112    Access Code:   236-010-845  </a:t>
            </a:r>
            <a:endParaRPr lang="en-US" sz="4000" b="1" dirty="0">
              <a:solidFill>
                <a:schemeClr val="bg1"/>
              </a:solidFill>
            </a:endParaRPr>
          </a:p>
          <a:p>
            <a:pPr algn="ctr"/>
            <a:r>
              <a:rPr lang="en-US" sz="2800" b="1" dirty="0">
                <a:solidFill>
                  <a:schemeClr val="bg1"/>
                </a:solidFill>
              </a:rPr>
              <a:t>please mute your phone during the presentation</a:t>
            </a: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r>
              <a:rPr lang="en-US" sz="2800" b="1" dirty="0">
                <a:solidFill>
                  <a:schemeClr val="bg1"/>
                </a:solidFill>
              </a:rPr>
              <a:t>If you wish to submit a comment or question, during the meeting:</a:t>
            </a:r>
          </a:p>
          <a:p>
            <a:pPr algn="ctr"/>
            <a:r>
              <a:rPr lang="en-US" sz="2800" b="1" dirty="0">
                <a:solidFill>
                  <a:schemeClr val="bg1"/>
                </a:solidFill>
              </a:rPr>
              <a:t>Use the chat box</a:t>
            </a:r>
          </a:p>
          <a:p>
            <a:endParaRPr lang="en-US" sz="2000" b="1" dirty="0">
              <a:solidFill>
                <a:schemeClr val="bg1"/>
              </a:solidFill>
            </a:endParaRPr>
          </a:p>
        </p:txBody>
      </p:sp>
      <p:cxnSp>
        <p:nvCxnSpPr>
          <p:cNvPr id="7" name="Straight Connector 6">
            <a:extLst>
              <a:ext uri="{FF2B5EF4-FFF2-40B4-BE49-F238E27FC236}">
                <a16:creationId xmlns:a16="http://schemas.microsoft.com/office/drawing/2014/main" id="{CB582549-DFCC-49A1-9188-64D943077F28}"/>
              </a:ext>
            </a:extLst>
          </p:cNvPr>
          <p:cNvCxnSpPr/>
          <p:nvPr/>
        </p:nvCxnSpPr>
        <p:spPr>
          <a:xfrm flipV="1">
            <a:off x="1413587" y="4105806"/>
            <a:ext cx="9283959" cy="65315"/>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54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3</a:t>
            </a:fld>
            <a:endParaRPr lang="en-US" altLang="en-US" dirty="0"/>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838632" y="686608"/>
            <a:ext cx="8539808" cy="1812752"/>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800" b="1" dirty="0">
                <a:solidFill>
                  <a:srgbClr val="002060"/>
                </a:solidFill>
              </a:rPr>
              <a:t>Agenda</a:t>
            </a:r>
          </a:p>
        </p:txBody>
      </p:sp>
      <p:sp>
        <p:nvSpPr>
          <p:cNvPr id="11" name="Text Placeholder 10">
            <a:extLst>
              <a:ext uri="{FF2B5EF4-FFF2-40B4-BE49-F238E27FC236}">
                <a16:creationId xmlns:a16="http://schemas.microsoft.com/office/drawing/2014/main" id="{E067B5C7-2BE9-460E-8F70-D69D491AD9C9}"/>
              </a:ext>
            </a:extLst>
          </p:cNvPr>
          <p:cNvSpPr>
            <a:spLocks noGrp="1"/>
          </p:cNvSpPr>
          <p:nvPr>
            <p:ph type="body" sz="quarter" idx="4294967295"/>
          </p:nvPr>
        </p:nvSpPr>
        <p:spPr>
          <a:xfrm>
            <a:off x="3035296" y="2276685"/>
            <a:ext cx="6146479" cy="2515093"/>
          </a:xfrm>
          <a:prstGeom prst="rect">
            <a:avLst/>
          </a:prstGeom>
        </p:spPr>
        <p:txBody>
          <a:bodyPr vert="horz" wrap="square" lIns="91440" tIns="45720" rIns="91440" bIns="45720" numCol="1" anchor="t" anchorCtr="0" compatLnSpc="1">
            <a:prstTxWarp prst="textNoShape">
              <a:avLst/>
            </a:prstTxWarp>
          </a:bodyPr>
          <a:lstStyle/>
          <a:p>
            <a:pPr marL="1200150" lvl="1" indent="-688975">
              <a:spcBef>
                <a:spcPts val="0"/>
              </a:spcBef>
              <a:spcAft>
                <a:spcPts val="1800"/>
              </a:spcAft>
              <a:buClr>
                <a:srgbClr val="002060"/>
              </a:buClr>
              <a:buFont typeface="Calibri" panose="020F0502020204030204" pitchFamily="34" charset="0"/>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Project description</a:t>
            </a:r>
          </a:p>
          <a:p>
            <a:pPr marL="1200150" lvl="1" indent="-688975">
              <a:spcBef>
                <a:spcPts val="0"/>
              </a:spcBef>
              <a:spcAft>
                <a:spcPts val="1800"/>
              </a:spcAft>
              <a:buClr>
                <a:srgbClr val="002060"/>
              </a:buClr>
              <a:buFont typeface="Calibri" panose="020F0502020204030204" pitchFamily="34" charset="0"/>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Purpose and Need of the Project </a:t>
            </a:r>
          </a:p>
          <a:p>
            <a:pPr marL="1200150" lvl="1" indent="-688975">
              <a:spcBef>
                <a:spcPts val="0"/>
              </a:spcBef>
              <a:spcAft>
                <a:spcPts val="1800"/>
              </a:spcAft>
              <a:buClr>
                <a:srgbClr val="002060"/>
              </a:buClr>
              <a:buFont typeface="Calibri" panose="020F0502020204030204" pitchFamily="34" charset="0"/>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Reason for the Hearing</a:t>
            </a:r>
          </a:p>
          <a:p>
            <a:pPr marL="1200150" lvl="1" indent="-688975">
              <a:spcBef>
                <a:spcPts val="0"/>
              </a:spcBef>
              <a:spcAft>
                <a:spcPts val="1800"/>
              </a:spcAft>
              <a:buClr>
                <a:srgbClr val="002060"/>
              </a:buClr>
              <a:buFont typeface="Calibri" panose="020F0502020204030204" pitchFamily="34" charset="0"/>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Other information</a:t>
            </a:r>
            <a:endParaRPr lang="en-US" sz="2800" dirty="0"/>
          </a:p>
        </p:txBody>
      </p:sp>
    </p:spTree>
    <p:extLst>
      <p:ext uri="{BB962C8B-B14F-4D97-AF65-F5344CB8AC3E}">
        <p14:creationId xmlns:p14="http://schemas.microsoft.com/office/powerpoint/2010/main" val="284182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4</a:t>
            </a:fld>
            <a:endParaRPr lang="en-US" altLang="en-US" dirty="0"/>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769806" y="686608"/>
            <a:ext cx="8608634" cy="847224"/>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800" b="1" dirty="0">
                <a:solidFill>
                  <a:srgbClr val="002060"/>
                </a:solidFill>
              </a:rPr>
              <a:t>Project Description</a:t>
            </a:r>
          </a:p>
          <a:p>
            <a:endParaRPr lang="en-US" dirty="0"/>
          </a:p>
        </p:txBody>
      </p:sp>
      <p:sp>
        <p:nvSpPr>
          <p:cNvPr id="11" name="Text Placeholder 10">
            <a:extLst>
              <a:ext uri="{FF2B5EF4-FFF2-40B4-BE49-F238E27FC236}">
                <a16:creationId xmlns:a16="http://schemas.microsoft.com/office/drawing/2014/main" id="{E067B5C7-2BE9-460E-8F70-D69D491AD9C9}"/>
              </a:ext>
            </a:extLst>
          </p:cNvPr>
          <p:cNvSpPr>
            <a:spLocks noGrp="1"/>
          </p:cNvSpPr>
          <p:nvPr>
            <p:ph type="body" sz="quarter" idx="4294967295"/>
          </p:nvPr>
        </p:nvSpPr>
        <p:spPr>
          <a:xfrm>
            <a:off x="842211" y="1561523"/>
            <a:ext cx="10888577" cy="4911466"/>
          </a:xfrm>
          <a:prstGeom prst="rect">
            <a:avLst/>
          </a:prstGeom>
        </p:spPr>
        <p:txBody>
          <a:bodyPr vert="horz" wrap="square" lIns="91440" tIns="45720" rIns="91440" bIns="45720" numCol="1" anchor="t" anchorCtr="0" compatLnSpc="1">
            <a:prstTxWarp prst="textNoShape">
              <a:avLst/>
            </a:prstTxWarp>
          </a:bodyPr>
          <a:lstStyle/>
          <a:p>
            <a:pPr marL="0" indent="0" algn="ctr">
              <a:spcBef>
                <a:spcPts val="0"/>
              </a:spcBef>
              <a:spcAft>
                <a:spcPts val="0"/>
              </a:spcAft>
              <a:buNone/>
            </a:pPr>
            <a:r>
              <a:rPr lang="en-US" sz="2400" b="1" i="0" u="none" strike="noStrike" baseline="0" dirty="0">
                <a:solidFill>
                  <a:schemeClr val="tx1"/>
                </a:solidFill>
                <a:latin typeface="ArialMT"/>
              </a:rPr>
              <a:t>Replacement of a deficient bridge over Driving Creek                                            in Brunswick County </a:t>
            </a: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a:p>
            <a:pPr algn="l">
              <a:spcBef>
                <a:spcPts val="0"/>
              </a:spcBef>
              <a:spcAft>
                <a:spcPts val="1200"/>
              </a:spcAft>
            </a:pPr>
            <a:endParaRPr lang="en-US" sz="800" b="0" i="0" u="none" strike="noStrike" baseline="0" dirty="0">
              <a:latin typeface="ArialMT"/>
            </a:endParaRPr>
          </a:p>
          <a:p>
            <a:pPr algn="l">
              <a:spcBef>
                <a:spcPts val="0"/>
              </a:spcBef>
              <a:spcAft>
                <a:spcPts val="1200"/>
              </a:spcAft>
            </a:pPr>
            <a:r>
              <a:rPr lang="en-US" sz="2200" b="0" i="0" u="none" strike="noStrike" baseline="0" dirty="0">
                <a:solidFill>
                  <a:schemeClr val="tx1"/>
                </a:solidFill>
                <a:latin typeface="ArialMT"/>
              </a:rPr>
              <a:t>Replacement structure will be a bridge approximately 85 feet long and provide a minimum 40-foot clear roadway width</a:t>
            </a:r>
          </a:p>
          <a:p>
            <a:pPr algn="l">
              <a:spcBef>
                <a:spcPts val="0"/>
              </a:spcBef>
              <a:spcAft>
                <a:spcPts val="1200"/>
              </a:spcAft>
            </a:pPr>
            <a:r>
              <a:rPr lang="en-US" sz="2200" b="0" i="0" u="none" strike="noStrike" baseline="0" dirty="0">
                <a:solidFill>
                  <a:schemeClr val="tx1"/>
                </a:solidFill>
                <a:latin typeface="ArialMT"/>
              </a:rPr>
              <a:t>The bridge will include two 12-foot lanes and 8-foot shoulders</a:t>
            </a:r>
          </a:p>
          <a:p>
            <a:pPr algn="l">
              <a:spcBef>
                <a:spcPts val="0"/>
              </a:spcBef>
              <a:spcAft>
                <a:spcPts val="1200"/>
              </a:spcAft>
            </a:pPr>
            <a:r>
              <a:rPr lang="en-US" sz="2200" b="0" i="0" u="none" strike="noStrike" baseline="0" dirty="0">
                <a:solidFill>
                  <a:schemeClr val="tx1"/>
                </a:solidFill>
                <a:latin typeface="ArialMT"/>
              </a:rPr>
              <a:t>Right of way acquisition and construction are scheduled for state fiscal years 2021 and 2022, respectively</a:t>
            </a:r>
          </a:p>
          <a:p>
            <a:pPr algn="l">
              <a:spcBef>
                <a:spcPts val="0"/>
              </a:spcBef>
              <a:spcAft>
                <a:spcPts val="1200"/>
              </a:spcAft>
            </a:pPr>
            <a:r>
              <a:rPr lang="en-US" sz="2200" b="0" i="0" u="none" strike="noStrike" baseline="0" dirty="0">
                <a:solidFill>
                  <a:schemeClr val="tx1"/>
                </a:solidFill>
                <a:latin typeface="ArialMT"/>
              </a:rPr>
              <a:t>Approaches will provide two 12-foot lanes and 8-foot shoulders (4-foot paved) </a:t>
            </a:r>
          </a:p>
          <a:p>
            <a:pPr algn="l">
              <a:spcBef>
                <a:spcPts val="0"/>
              </a:spcBef>
              <a:spcAft>
                <a:spcPts val="1200"/>
              </a:spcAft>
            </a:pPr>
            <a:r>
              <a:rPr lang="en-US" sz="2200" b="0" i="0" u="none" strike="noStrike" baseline="0" dirty="0">
                <a:solidFill>
                  <a:schemeClr val="tx1"/>
                </a:solidFill>
                <a:latin typeface="ArialMT"/>
              </a:rPr>
              <a:t>The roadway will be designed as a Major Collector with a 60-mile per hour design speed</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9EBEED93-E069-4162-B079-EB0B05FFC2AC}"/>
              </a:ext>
            </a:extLst>
          </p:cNvPr>
          <p:cNvCxnSpPr/>
          <p:nvPr/>
        </p:nvCxnSpPr>
        <p:spPr>
          <a:xfrm>
            <a:off x="2189747" y="2454443"/>
            <a:ext cx="797693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238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5</a:t>
            </a:fld>
            <a:endParaRPr lang="en-US" altLang="en-US" dirty="0"/>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769806" y="686607"/>
            <a:ext cx="8608634" cy="1083199"/>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1175" lvl="1" indent="0" algn="ctr">
              <a:spcBef>
                <a:spcPts val="0"/>
              </a:spcBef>
              <a:spcAft>
                <a:spcPts val="1200"/>
              </a:spcAft>
              <a:buClr>
                <a:srgbClr val="002060"/>
              </a:buClr>
              <a:buNone/>
            </a:pPr>
            <a:r>
              <a:rPr lang="en-US"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Purpose and Need</a:t>
            </a:r>
            <a:endParaRPr lang="en-US" sz="3600" dirty="0"/>
          </a:p>
        </p:txBody>
      </p:sp>
      <p:sp>
        <p:nvSpPr>
          <p:cNvPr id="11" name="Text Placeholder 10">
            <a:extLst>
              <a:ext uri="{FF2B5EF4-FFF2-40B4-BE49-F238E27FC236}">
                <a16:creationId xmlns:a16="http://schemas.microsoft.com/office/drawing/2014/main" id="{E067B5C7-2BE9-460E-8F70-D69D491AD9C9}"/>
              </a:ext>
            </a:extLst>
          </p:cNvPr>
          <p:cNvSpPr>
            <a:spLocks noGrp="1"/>
          </p:cNvSpPr>
          <p:nvPr>
            <p:ph type="body" sz="quarter" idx="4294967295"/>
          </p:nvPr>
        </p:nvSpPr>
        <p:spPr>
          <a:xfrm>
            <a:off x="1258529" y="1769806"/>
            <a:ext cx="9208945" cy="4234438"/>
          </a:xfrm>
          <a:prstGeom prst="rect">
            <a:avLst/>
          </a:prstGeom>
        </p:spPr>
        <p:txBody>
          <a:bodyPr vert="horz" wrap="square" lIns="91440" tIns="45720" rIns="91440" bIns="45720" numCol="1" anchor="t" anchorCtr="0" compatLnSpc="1">
            <a:prstTxWarp prst="textNoShape">
              <a:avLst/>
            </a:prstTxWarp>
          </a:bodyPr>
          <a:lstStyle/>
          <a:p>
            <a:pPr marL="457200" lvl="1" indent="0" algn="ctr">
              <a:buNone/>
            </a:pPr>
            <a:r>
              <a:rPr lang="en-US" i="0" dirty="0">
                <a:solidFill>
                  <a:srgbClr val="002060"/>
                </a:solidFill>
                <a:effectLst/>
                <a:latin typeface="Arial" panose="020B0604020202020204" pitchFamily="34" charset="0"/>
                <a:cs typeface="Arial" panose="020B0604020202020204" pitchFamily="34" charset="0"/>
              </a:rPr>
              <a:t>Replace a structurally </a:t>
            </a:r>
            <a:r>
              <a:rPr lang="en-US" dirty="0">
                <a:solidFill>
                  <a:srgbClr val="002060"/>
                </a:solidFill>
                <a:latin typeface="Arial" panose="020B0604020202020204" pitchFamily="34" charset="0"/>
                <a:cs typeface="Arial" panose="020B0604020202020204" pitchFamily="34" charset="0"/>
              </a:rPr>
              <a:t>deficient bridge</a:t>
            </a:r>
          </a:p>
          <a:p>
            <a:pPr marL="457200" lvl="1" indent="0" algn="ctr">
              <a:buNone/>
            </a:pPr>
            <a:endParaRPr lang="en-US" dirty="0">
              <a:solidFill>
                <a:srgbClr val="002060"/>
              </a:solidFill>
              <a:latin typeface="Arial" panose="020B0604020202020204" pitchFamily="34" charset="0"/>
              <a:cs typeface="Arial" panose="020B0604020202020204" pitchFamily="34" charset="0"/>
            </a:endParaRPr>
          </a:p>
          <a:p>
            <a:pPr lvl="1"/>
            <a:endParaRPr lang="en-US" sz="1000" dirty="0">
              <a:solidFill>
                <a:srgbClr val="002060"/>
              </a:solidFill>
              <a:latin typeface="Arial" panose="020B0604020202020204" pitchFamily="34" charset="0"/>
              <a:cs typeface="Arial" panose="020B0604020202020204" pitchFamily="34" charset="0"/>
            </a:endParaRPr>
          </a:p>
          <a:p>
            <a:pPr lvl="2"/>
            <a:r>
              <a:rPr lang="en-US" i="1" dirty="0">
                <a:solidFill>
                  <a:schemeClr val="tx1"/>
                </a:solidFill>
                <a:latin typeface="Arial" panose="020B0604020202020204" pitchFamily="34" charset="0"/>
                <a:ea typeface="Times New Roman" panose="02020603050405020304" pitchFamily="18" charset="0"/>
                <a:cs typeface="Arial" panose="020B0604020202020204" pitchFamily="34" charset="0"/>
              </a:rPr>
              <a:t>Structurally Deficient</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means that the bridge is in relatively poor condition or has insufficient load-carrying capacity</a:t>
            </a:r>
          </a:p>
          <a:p>
            <a:pPr marL="914400" lvl="2" indent="0">
              <a:buNone/>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lvl="2"/>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The existing bridge is considered structurally deficient due to deterioration of the substructure</a:t>
            </a:r>
          </a:p>
          <a:p>
            <a:pPr marL="914400" lvl="2" indent="0">
              <a:buNone/>
            </a:pPr>
            <a:endParaRPr lang="en-US"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2"/>
            <a:r>
              <a:rPr lang="en-US" dirty="0">
                <a:solidFill>
                  <a:schemeClr val="tx1"/>
                </a:solidFill>
                <a:latin typeface="Arial" panose="020B0604020202020204" pitchFamily="34" charset="0"/>
                <a:cs typeface="Arial" panose="020B0604020202020204" pitchFamily="34" charset="0"/>
              </a:rPr>
              <a:t>Bridge No. 57 was built in 1954</a:t>
            </a:r>
          </a:p>
          <a:p>
            <a:pPr lvl="1"/>
            <a:endParaRPr lang="en-US" sz="3200" dirty="0"/>
          </a:p>
          <a:p>
            <a:pPr lvl="1"/>
            <a:endParaRPr lang="en-US" i="0" dirty="0">
              <a:solidFill>
                <a:srgbClr val="002060"/>
              </a:solidFill>
              <a:effectLst/>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DD5368C0-43D1-4F77-B80A-EC6455807090}"/>
              </a:ext>
            </a:extLst>
          </p:cNvPr>
          <p:cNvCxnSpPr/>
          <p:nvPr/>
        </p:nvCxnSpPr>
        <p:spPr>
          <a:xfrm>
            <a:off x="2273968" y="2610853"/>
            <a:ext cx="797693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991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6</a:t>
            </a:fld>
            <a:endParaRPr lang="en-US" altLang="en-US" dirty="0"/>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769806" y="686607"/>
            <a:ext cx="8608634" cy="1083199"/>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1175" lvl="1" indent="0" algn="ctr">
              <a:spcBef>
                <a:spcPts val="0"/>
              </a:spcBef>
              <a:spcAft>
                <a:spcPts val="1200"/>
              </a:spcAft>
              <a:buClr>
                <a:srgbClr val="002060"/>
              </a:buClr>
              <a:buNone/>
            </a:pPr>
            <a:r>
              <a:rPr lang="en-US"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Alternatives Considered</a:t>
            </a:r>
            <a:endParaRPr lang="en-US" sz="3600" dirty="0"/>
          </a:p>
        </p:txBody>
      </p:sp>
      <p:sp>
        <p:nvSpPr>
          <p:cNvPr id="11" name="Text Placeholder 10">
            <a:extLst>
              <a:ext uri="{FF2B5EF4-FFF2-40B4-BE49-F238E27FC236}">
                <a16:creationId xmlns:a16="http://schemas.microsoft.com/office/drawing/2014/main" id="{E067B5C7-2BE9-460E-8F70-D69D491AD9C9}"/>
              </a:ext>
            </a:extLst>
          </p:cNvPr>
          <p:cNvSpPr>
            <a:spLocks noGrp="1"/>
          </p:cNvSpPr>
          <p:nvPr>
            <p:ph type="body" sz="quarter" idx="4294967295"/>
          </p:nvPr>
        </p:nvSpPr>
        <p:spPr>
          <a:xfrm>
            <a:off x="1258529" y="1444487"/>
            <a:ext cx="9930839" cy="4726906"/>
          </a:xfrm>
          <a:prstGeom prst="rect">
            <a:avLst/>
          </a:prstGeom>
        </p:spPr>
        <p:txBody>
          <a:bodyPr vert="horz" wrap="square" lIns="91440" tIns="45720" rIns="91440" bIns="45720" numCol="1" anchor="t" anchorCtr="0" compatLnSpc="1">
            <a:prstTxWarp prst="textNoShape">
              <a:avLst/>
            </a:prstTxWarp>
          </a:bodyPr>
          <a:lstStyle/>
          <a:p>
            <a:pPr marL="457200" lvl="1" indent="0">
              <a:buNone/>
            </a:pPr>
            <a:r>
              <a:rPr lang="en-US" i="0" dirty="0">
                <a:solidFill>
                  <a:srgbClr val="002060"/>
                </a:solidFill>
                <a:effectLst/>
                <a:latin typeface="Arial" panose="020B0604020202020204" pitchFamily="34" charset="0"/>
                <a:cs typeface="Arial" panose="020B0604020202020204" pitchFamily="34" charset="0"/>
              </a:rPr>
              <a:t>Replace in Place with offsite detour</a:t>
            </a:r>
          </a:p>
          <a:p>
            <a:pPr lvl="1"/>
            <a:endParaRPr lang="en-US" sz="800" dirty="0">
              <a:solidFill>
                <a:srgbClr val="002060"/>
              </a:solidFill>
              <a:latin typeface="Arial" panose="020B0604020202020204" pitchFamily="34" charset="0"/>
              <a:cs typeface="Arial" panose="020B0604020202020204" pitchFamily="34" charset="0"/>
            </a:endParaRPr>
          </a:p>
          <a:p>
            <a:pPr lvl="2"/>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approximate 23 mile detour</a:t>
            </a:r>
          </a:p>
          <a:p>
            <a:pPr lvl="2"/>
            <a:endParaRPr lang="en-US" sz="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2"/>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involves an unpaved (dirt/gravel) road (Egypt Road NW) for approximately 3 miles</a:t>
            </a:r>
          </a:p>
          <a:p>
            <a:pPr marL="914400" lvl="2" indent="0">
              <a:buNone/>
            </a:pPr>
            <a:endPar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57200" lvl="1" indent="0">
              <a:buNone/>
            </a:pPr>
            <a:r>
              <a:rPr lang="en-US" i="0" dirty="0">
                <a:solidFill>
                  <a:srgbClr val="002060"/>
                </a:solidFill>
                <a:effectLst/>
                <a:latin typeface="Arial" panose="020B0604020202020204" pitchFamily="34" charset="0"/>
                <a:cs typeface="Arial" panose="020B0604020202020204" pitchFamily="34" charset="0"/>
              </a:rPr>
              <a:t>Replace in Place with onsite detour</a:t>
            </a:r>
          </a:p>
          <a:p>
            <a:pPr lvl="2"/>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Involves creating a temporary roadway and bridge adjacent to the bridge to be replaced </a:t>
            </a:r>
          </a:p>
          <a:p>
            <a:pPr lvl="2"/>
            <a:endParaRPr lang="en-US" sz="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2"/>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Requires this hearing to address the permanent </a:t>
            </a:r>
            <a:r>
              <a:rPr lang="en-US" dirty="0">
                <a:solidFill>
                  <a:schemeClr val="tx1"/>
                </a:solidFill>
                <a:latin typeface="Arial" panose="020B0604020202020204" pitchFamily="34" charset="0"/>
                <a:cs typeface="Arial" panose="020B0604020202020204" pitchFamily="34" charset="0"/>
              </a:rPr>
              <a:t>(.447 acre needed along existing N.C. 211/(Green Swamp Road)</a:t>
            </a:r>
            <a:endParaRPr lang="en-US" dirty="0">
              <a:solidFill>
                <a:schemeClr val="tx1"/>
              </a:solidFill>
            </a:endParaRPr>
          </a:p>
          <a:p>
            <a:pPr lvl="2"/>
            <a:endParaRPr lang="en-US"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2"/>
            <a:endParaRPr lang="en-US" sz="1000" i="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US" sz="3200" i="0" dirty="0">
              <a:solidFill>
                <a:srgbClr val="002060"/>
              </a:solidFill>
              <a:effectLst/>
              <a:latin typeface="Arial" panose="020B0604020202020204" pitchFamily="34" charset="0"/>
              <a:cs typeface="Arial" panose="020B0604020202020204" pitchFamily="34" charset="0"/>
            </a:endParaRPr>
          </a:p>
          <a:p>
            <a:pPr marL="457200" lvl="1" indent="0">
              <a:buNone/>
            </a:pPr>
            <a:endParaRPr lang="en-US" sz="3200" dirty="0"/>
          </a:p>
          <a:p>
            <a:pPr lvl="1"/>
            <a:endParaRPr lang="en-US" i="0" dirty="0">
              <a:solidFill>
                <a:srgbClr val="002060"/>
              </a:solidFill>
              <a:effectLst/>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D47484A-C9AA-457E-A686-8DB486FBE2AF}"/>
              </a:ext>
            </a:extLst>
          </p:cNvPr>
          <p:cNvCxnSpPr/>
          <p:nvPr/>
        </p:nvCxnSpPr>
        <p:spPr>
          <a:xfrm>
            <a:off x="2107531" y="3747925"/>
            <a:ext cx="7976937" cy="0"/>
          </a:xfrm>
          <a:prstGeom prst="line">
            <a:avLst/>
          </a:prstGeom>
        </p:spPr>
        <p:style>
          <a:lnRef idx="3">
            <a:schemeClr val="accent1"/>
          </a:lnRef>
          <a:fillRef idx="0">
            <a:schemeClr val="accent1"/>
          </a:fillRef>
          <a:effectRef idx="2">
            <a:schemeClr val="accent1"/>
          </a:effectRef>
          <a:fontRef idx="minor">
            <a:schemeClr val="tx1"/>
          </a:fontRef>
        </p:style>
      </p:cxnSp>
      <p:pic>
        <p:nvPicPr>
          <p:cNvPr id="3" name="Graphic 2" descr="Checkmark with solid fill">
            <a:extLst>
              <a:ext uri="{FF2B5EF4-FFF2-40B4-BE49-F238E27FC236}">
                <a16:creationId xmlns:a16="http://schemas.microsoft.com/office/drawing/2014/main" id="{0F8EE1CD-E98C-4D62-A3E9-0FAF5AEBD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631" y="3429000"/>
            <a:ext cx="564302" cy="1187776"/>
          </a:xfrm>
          <a:prstGeom prst="rect">
            <a:avLst/>
          </a:prstGeom>
        </p:spPr>
      </p:pic>
    </p:spTree>
    <p:extLst>
      <p:ext uri="{BB962C8B-B14F-4D97-AF65-F5344CB8AC3E}">
        <p14:creationId xmlns:p14="http://schemas.microsoft.com/office/powerpoint/2010/main" val="251159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7</a:t>
            </a:fld>
            <a:endParaRPr lang="en-US" altLang="en-US" dirty="0"/>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770021" y="686607"/>
            <a:ext cx="10812379" cy="1623973"/>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1175" lvl="1" indent="0" algn="ctr">
              <a:spcBef>
                <a:spcPts val="0"/>
              </a:spcBef>
              <a:spcAft>
                <a:spcPts val="1200"/>
              </a:spcAft>
              <a:buClr>
                <a:srgbClr val="002060"/>
              </a:buClr>
              <a:buNone/>
            </a:pPr>
            <a:r>
              <a:rPr lang="en-US" sz="4100" b="1" dirty="0">
                <a:solidFill>
                  <a:srgbClr val="002060"/>
                </a:solidFill>
                <a:latin typeface="Arial" panose="020B0604020202020204" pitchFamily="34" charset="0"/>
                <a:cs typeface="Arial" panose="020B0604020202020204" pitchFamily="34" charset="0"/>
              </a:rPr>
              <a:t>Proposed Project </a:t>
            </a:r>
            <a:endParaRPr lang="en-US" dirty="0"/>
          </a:p>
        </p:txBody>
      </p:sp>
      <p:sp>
        <p:nvSpPr>
          <p:cNvPr id="11" name="Text Placeholder 10">
            <a:extLst>
              <a:ext uri="{FF2B5EF4-FFF2-40B4-BE49-F238E27FC236}">
                <a16:creationId xmlns:a16="http://schemas.microsoft.com/office/drawing/2014/main" id="{E067B5C7-2BE9-460E-8F70-D69D491AD9C9}"/>
              </a:ext>
            </a:extLst>
          </p:cNvPr>
          <p:cNvSpPr>
            <a:spLocks noGrp="1"/>
          </p:cNvSpPr>
          <p:nvPr>
            <p:ph type="body" sz="quarter" idx="4294967295"/>
          </p:nvPr>
        </p:nvSpPr>
        <p:spPr>
          <a:xfrm>
            <a:off x="904568" y="1626868"/>
            <a:ext cx="10304206" cy="3604263"/>
          </a:xfrm>
          <a:prstGeom prst="rect">
            <a:avLst/>
          </a:prstGeom>
        </p:spPr>
        <p:txBody>
          <a:bodyPr vert="horz" wrap="square" lIns="91440" tIns="45720" rIns="91440" bIns="45720" numCol="1" anchor="t" anchorCtr="0" compatLnSpc="1">
            <a:prstTxWarp prst="textNoShape">
              <a:avLst/>
            </a:prstTxWarp>
          </a:bodyPr>
          <a:lstStyle/>
          <a:p>
            <a:pPr marL="457200" lvl="1" indent="0">
              <a:spcBef>
                <a:spcPts val="1200"/>
              </a:spcBef>
              <a:spcAft>
                <a:spcPts val="1200"/>
              </a:spcAft>
              <a:buNone/>
            </a:pPr>
            <a:endParaRPr lang="en-US" b="0" i="0" dirty="0">
              <a:solidFill>
                <a:srgbClr val="002060"/>
              </a:solidFill>
              <a:effectLst/>
              <a:latin typeface="Open Sans"/>
            </a:endParaRPr>
          </a:p>
        </p:txBody>
      </p:sp>
      <p:pic>
        <p:nvPicPr>
          <p:cNvPr id="4" name="Picture 3" descr="Diagram&#10;&#10;Description automatically generated">
            <a:extLst>
              <a:ext uri="{FF2B5EF4-FFF2-40B4-BE49-F238E27FC236}">
                <a16:creationId xmlns:a16="http://schemas.microsoft.com/office/drawing/2014/main" id="{44927286-7596-411C-99B0-BD6A8D860C6B}"/>
              </a:ext>
            </a:extLst>
          </p:cNvPr>
          <p:cNvPicPr>
            <a:picLocks noChangeAspect="1"/>
          </p:cNvPicPr>
          <p:nvPr/>
        </p:nvPicPr>
        <p:blipFill rotWithShape="1">
          <a:blip r:embed="rId3"/>
          <a:srcRect l="9507" r="1809"/>
          <a:stretch/>
        </p:blipFill>
        <p:spPr>
          <a:xfrm>
            <a:off x="904568" y="1626868"/>
            <a:ext cx="10812379" cy="4052798"/>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a:extLst>
              <a:ext uri="{FF2B5EF4-FFF2-40B4-BE49-F238E27FC236}">
                <a16:creationId xmlns:a16="http://schemas.microsoft.com/office/drawing/2014/main" id="{CEFC331E-8630-4E51-A78F-D8B109AFF899}"/>
              </a:ext>
            </a:extLst>
          </p:cNvPr>
          <p:cNvCxnSpPr>
            <a:cxnSpLocks/>
          </p:cNvCxnSpPr>
          <p:nvPr/>
        </p:nvCxnSpPr>
        <p:spPr>
          <a:xfrm flipH="1">
            <a:off x="1879934" y="1227221"/>
            <a:ext cx="153403" cy="185210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BE11DE0-4707-4724-AED7-FB423F3D3B64}"/>
              </a:ext>
            </a:extLst>
          </p:cNvPr>
          <p:cNvCxnSpPr>
            <a:cxnSpLocks/>
          </p:cNvCxnSpPr>
          <p:nvPr/>
        </p:nvCxnSpPr>
        <p:spPr>
          <a:xfrm flipH="1">
            <a:off x="1931069" y="1227221"/>
            <a:ext cx="102268" cy="3315558"/>
          </a:xfrm>
          <a:prstGeom prst="straightConnector1">
            <a:avLst/>
          </a:prstGeom>
          <a:ln>
            <a:solidFill>
              <a:srgbClr val="C00000"/>
            </a:solidFill>
            <a:tailEnd type="triangle"/>
          </a:ln>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6D1833AA-E192-4FCE-AA55-C160681A79AA}"/>
              </a:ext>
            </a:extLst>
          </p:cNvPr>
          <p:cNvCxnSpPr/>
          <p:nvPr/>
        </p:nvCxnSpPr>
        <p:spPr>
          <a:xfrm>
            <a:off x="2911642" y="1227221"/>
            <a:ext cx="120316" cy="2538663"/>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D5A188D0-A44D-4ADA-AAE6-D9946AE5E131}"/>
              </a:ext>
            </a:extLst>
          </p:cNvPr>
          <p:cNvCxnSpPr/>
          <p:nvPr/>
        </p:nvCxnSpPr>
        <p:spPr>
          <a:xfrm>
            <a:off x="7443537" y="1114604"/>
            <a:ext cx="120316" cy="2538663"/>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198825FE-587B-458D-A3F1-3B369AD04024}"/>
              </a:ext>
            </a:extLst>
          </p:cNvPr>
          <p:cNvCxnSpPr/>
          <p:nvPr/>
        </p:nvCxnSpPr>
        <p:spPr>
          <a:xfrm>
            <a:off x="7757781" y="1626868"/>
            <a:ext cx="120316" cy="2538663"/>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55633E87-6E9D-403A-88F2-A8B5F5C18FDB}"/>
              </a:ext>
            </a:extLst>
          </p:cNvPr>
          <p:cNvCxnSpPr>
            <a:cxnSpLocks/>
          </p:cNvCxnSpPr>
          <p:nvPr/>
        </p:nvCxnSpPr>
        <p:spPr>
          <a:xfrm flipH="1">
            <a:off x="5747084" y="1379591"/>
            <a:ext cx="1322827" cy="2806476"/>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EDA5B9F3-C809-4F6A-96CE-10C300300412}"/>
              </a:ext>
            </a:extLst>
          </p:cNvPr>
          <p:cNvCxnSpPr>
            <a:cxnSpLocks/>
          </p:cNvCxnSpPr>
          <p:nvPr/>
        </p:nvCxnSpPr>
        <p:spPr>
          <a:xfrm>
            <a:off x="7069911" y="1379591"/>
            <a:ext cx="2159280" cy="2935428"/>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6EFE7EE3-DE1F-464B-8DFD-1155A112B75C}"/>
              </a:ext>
            </a:extLst>
          </p:cNvPr>
          <p:cNvCxnSpPr/>
          <p:nvPr/>
        </p:nvCxnSpPr>
        <p:spPr>
          <a:xfrm>
            <a:off x="9941544" y="2004116"/>
            <a:ext cx="120316" cy="2538663"/>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895DE14B-1765-47E7-ABA3-723C88EF099C}"/>
              </a:ext>
            </a:extLst>
          </p:cNvPr>
          <p:cNvCxnSpPr/>
          <p:nvPr/>
        </p:nvCxnSpPr>
        <p:spPr>
          <a:xfrm>
            <a:off x="5207943" y="2043468"/>
            <a:ext cx="120316" cy="2538663"/>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26" name="Rectangle 25">
            <a:extLst>
              <a:ext uri="{FF2B5EF4-FFF2-40B4-BE49-F238E27FC236}">
                <a16:creationId xmlns:a16="http://schemas.microsoft.com/office/drawing/2014/main" id="{97353B70-503D-495D-A1D8-FA0EB383FCBE}"/>
              </a:ext>
            </a:extLst>
          </p:cNvPr>
          <p:cNvSpPr/>
          <p:nvPr/>
        </p:nvSpPr>
        <p:spPr>
          <a:xfrm>
            <a:off x="3437959" y="4562296"/>
            <a:ext cx="4752474" cy="451030"/>
          </a:xfrm>
          <a:custGeom>
            <a:avLst/>
            <a:gdLst>
              <a:gd name="connsiteX0" fmla="*/ 0 w 4752474"/>
              <a:gd name="connsiteY0" fmla="*/ 0 h 438999"/>
              <a:gd name="connsiteX1" fmla="*/ 4752474 w 4752474"/>
              <a:gd name="connsiteY1" fmla="*/ 0 h 438999"/>
              <a:gd name="connsiteX2" fmla="*/ 4752474 w 4752474"/>
              <a:gd name="connsiteY2" fmla="*/ 438999 h 438999"/>
              <a:gd name="connsiteX3" fmla="*/ 0 w 4752474"/>
              <a:gd name="connsiteY3" fmla="*/ 438999 h 438999"/>
              <a:gd name="connsiteX4" fmla="*/ 0 w 4752474"/>
              <a:gd name="connsiteY4" fmla="*/ 0 h 438999"/>
              <a:gd name="connsiteX0" fmla="*/ 0 w 4752474"/>
              <a:gd name="connsiteY0" fmla="*/ 0 h 438999"/>
              <a:gd name="connsiteX1" fmla="*/ 4752474 w 4752474"/>
              <a:gd name="connsiteY1" fmla="*/ 0 h 438999"/>
              <a:gd name="connsiteX2" fmla="*/ 4752474 w 4752474"/>
              <a:gd name="connsiteY2" fmla="*/ 438999 h 438999"/>
              <a:gd name="connsiteX3" fmla="*/ 541421 w 4752474"/>
              <a:gd name="connsiteY3" fmla="*/ 378841 h 438999"/>
              <a:gd name="connsiteX4" fmla="*/ 0 w 4752474"/>
              <a:gd name="connsiteY4" fmla="*/ 0 h 438999"/>
              <a:gd name="connsiteX0" fmla="*/ 0 w 4752474"/>
              <a:gd name="connsiteY0" fmla="*/ 0 h 463062"/>
              <a:gd name="connsiteX1" fmla="*/ 4752474 w 4752474"/>
              <a:gd name="connsiteY1" fmla="*/ 0 h 463062"/>
              <a:gd name="connsiteX2" fmla="*/ 4752474 w 4752474"/>
              <a:gd name="connsiteY2" fmla="*/ 438999 h 463062"/>
              <a:gd name="connsiteX3" fmla="*/ 938463 w 4752474"/>
              <a:gd name="connsiteY3" fmla="*/ 463062 h 463062"/>
              <a:gd name="connsiteX4" fmla="*/ 0 w 4752474"/>
              <a:gd name="connsiteY4" fmla="*/ 0 h 463062"/>
              <a:gd name="connsiteX0" fmla="*/ 0 w 4752474"/>
              <a:gd name="connsiteY0" fmla="*/ 0 h 451030"/>
              <a:gd name="connsiteX1" fmla="*/ 4752474 w 4752474"/>
              <a:gd name="connsiteY1" fmla="*/ 0 h 451030"/>
              <a:gd name="connsiteX2" fmla="*/ 4752474 w 4752474"/>
              <a:gd name="connsiteY2" fmla="*/ 438999 h 451030"/>
              <a:gd name="connsiteX3" fmla="*/ 962526 w 4752474"/>
              <a:gd name="connsiteY3" fmla="*/ 451030 h 451030"/>
              <a:gd name="connsiteX4" fmla="*/ 0 w 4752474"/>
              <a:gd name="connsiteY4" fmla="*/ 0 h 45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474" h="451030">
                <a:moveTo>
                  <a:pt x="0" y="0"/>
                </a:moveTo>
                <a:lnTo>
                  <a:pt x="4752474" y="0"/>
                </a:lnTo>
                <a:lnTo>
                  <a:pt x="4752474" y="438999"/>
                </a:lnTo>
                <a:lnTo>
                  <a:pt x="962526" y="451030"/>
                </a:lnTo>
                <a:lnTo>
                  <a:pt x="0" y="0"/>
                </a:lnTo>
                <a:close/>
              </a:path>
            </a:pathLst>
          </a:custGeom>
          <a:noFill/>
          <a:ln w="190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4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500"/>
                                  </p:stCondLst>
                                  <p:childTnLst>
                                    <p:animEffect transition="out" filter="wipe(down)">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22" presetClass="exit" presetSubtype="4" fill="hold" nodeType="withEffect">
                                  <p:stCondLst>
                                    <p:cond delay="500"/>
                                  </p:stCondLst>
                                  <p:childTnLst>
                                    <p:animEffect transition="out" filter="wipe(down)">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1000"/>
                                        <p:tgtEl>
                                          <p:spTgt spid="17"/>
                                        </p:tgtEl>
                                      </p:cBhvr>
                                    </p:animEffect>
                                    <p:set>
                                      <p:cBhvr>
                                        <p:cTn id="28" dur="1" fill="hold">
                                          <p:stCondLst>
                                            <p:cond delay="9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1000"/>
                                        <p:tgtEl>
                                          <p:spTgt spid="18"/>
                                        </p:tgtEl>
                                      </p:cBhvr>
                                    </p:animEffect>
                                    <p:set>
                                      <p:cBhvr>
                                        <p:cTn id="38" dur="1" fill="hold">
                                          <p:stCondLst>
                                            <p:cond delay="9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nodeType="clickEffect">
                                  <p:stCondLst>
                                    <p:cond delay="0"/>
                                  </p:stCondLst>
                                  <p:childTnLst>
                                    <p:animEffect transition="out" filter="wipe(down)">
                                      <p:cBhvr>
                                        <p:cTn id="47" dur="1000"/>
                                        <p:tgtEl>
                                          <p:spTgt spid="19"/>
                                        </p:tgtEl>
                                      </p:cBhvr>
                                    </p:animEffect>
                                    <p:set>
                                      <p:cBhvr>
                                        <p:cTn id="48" dur="1" fill="hold">
                                          <p:stCondLst>
                                            <p:cond delay="99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10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1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nodeType="clickEffect">
                                  <p:stCondLst>
                                    <p:cond delay="0"/>
                                  </p:stCondLst>
                                  <p:childTnLst>
                                    <p:animEffect transition="out" filter="wipe(down)">
                                      <p:cBhvr>
                                        <p:cTn id="60" dur="1000"/>
                                        <p:tgtEl>
                                          <p:spTgt spid="20"/>
                                        </p:tgtEl>
                                      </p:cBhvr>
                                    </p:animEffect>
                                    <p:set>
                                      <p:cBhvr>
                                        <p:cTn id="61" dur="1" fill="hold">
                                          <p:stCondLst>
                                            <p:cond delay="999"/>
                                          </p:stCondLst>
                                        </p:cTn>
                                        <p:tgtEl>
                                          <p:spTgt spid="20"/>
                                        </p:tgtEl>
                                        <p:attrNameLst>
                                          <p:attrName>style.visibility</p:attrName>
                                        </p:attrNameLst>
                                      </p:cBhvr>
                                      <p:to>
                                        <p:strVal val="hidden"/>
                                      </p:to>
                                    </p:set>
                                  </p:childTnLst>
                                </p:cTn>
                              </p:par>
                              <p:par>
                                <p:cTn id="62" presetID="22" presetClass="exit" presetSubtype="4" fill="hold" nodeType="withEffect">
                                  <p:stCondLst>
                                    <p:cond delay="0"/>
                                  </p:stCondLst>
                                  <p:childTnLst>
                                    <p:animEffect transition="out" filter="wipe(down)">
                                      <p:cBhvr>
                                        <p:cTn id="63" dur="1000"/>
                                        <p:tgtEl>
                                          <p:spTgt spid="21"/>
                                        </p:tgtEl>
                                      </p:cBhvr>
                                    </p:animEffect>
                                    <p:set>
                                      <p:cBhvr>
                                        <p:cTn id="64" dur="1" fill="hold">
                                          <p:stCondLst>
                                            <p:cond delay="999"/>
                                          </p:stCondLst>
                                        </p:cTn>
                                        <p:tgtEl>
                                          <p:spTgt spid="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1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nodeType="clickEffect">
                                  <p:stCondLst>
                                    <p:cond delay="0"/>
                                  </p:stCondLst>
                                  <p:childTnLst>
                                    <p:animEffect transition="out" filter="wipe(down)">
                                      <p:cBhvr>
                                        <p:cTn id="73" dur="1000"/>
                                        <p:tgtEl>
                                          <p:spTgt spid="24"/>
                                        </p:tgtEl>
                                      </p:cBhvr>
                                    </p:animEffect>
                                    <p:set>
                                      <p:cBhvr>
                                        <p:cTn id="74" dur="1" fill="hold">
                                          <p:stCondLst>
                                            <p:cond delay="999"/>
                                          </p:stCondLst>
                                        </p:cTn>
                                        <p:tgtEl>
                                          <p:spTgt spid="2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1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arn(inVertical)">
                                      <p:cBhvr>
                                        <p:cTn id="8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8</a:t>
            </a:fld>
            <a:endParaRPr lang="en-US" altLang="en-US" dirty="0"/>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769806" y="686607"/>
            <a:ext cx="8608634" cy="1083199"/>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1175" lvl="1" indent="0" algn="ctr">
              <a:spcBef>
                <a:spcPts val="0"/>
              </a:spcBef>
              <a:spcAft>
                <a:spcPts val="1200"/>
              </a:spcAft>
              <a:buClr>
                <a:srgbClr val="002060"/>
              </a:buClr>
              <a:buNone/>
            </a:pPr>
            <a:r>
              <a:rPr lang="en-US"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Green Swamp Preserve</a:t>
            </a:r>
            <a:endParaRPr lang="en-US" sz="3600" dirty="0"/>
          </a:p>
        </p:txBody>
      </p:sp>
      <p:sp>
        <p:nvSpPr>
          <p:cNvPr id="11" name="Text Placeholder 10">
            <a:extLst>
              <a:ext uri="{FF2B5EF4-FFF2-40B4-BE49-F238E27FC236}">
                <a16:creationId xmlns:a16="http://schemas.microsoft.com/office/drawing/2014/main" id="{E067B5C7-2BE9-460E-8F70-D69D491AD9C9}"/>
              </a:ext>
            </a:extLst>
          </p:cNvPr>
          <p:cNvSpPr>
            <a:spLocks noGrp="1"/>
          </p:cNvSpPr>
          <p:nvPr>
            <p:ph type="body" sz="quarter" idx="4294967295"/>
          </p:nvPr>
        </p:nvSpPr>
        <p:spPr>
          <a:xfrm>
            <a:off x="1491527" y="1636295"/>
            <a:ext cx="9208945" cy="4535098"/>
          </a:xfrm>
          <a:prstGeom prst="rect">
            <a:avLst/>
          </a:prstGeom>
        </p:spPr>
        <p:txBody>
          <a:bodyPr vert="horz" wrap="square" lIns="91440" tIns="45720" rIns="91440" bIns="45720" numCol="1" anchor="t" anchorCtr="0" compatLnSpc="1">
            <a:prstTxWarp prst="textNoShape">
              <a:avLst/>
            </a:prstTxWarp>
          </a:bodyPr>
          <a:lstStyle/>
          <a:p>
            <a:pPr lvl="1"/>
            <a:r>
              <a:rPr lang="en-US" sz="2200" b="0" i="0" dirty="0">
                <a:solidFill>
                  <a:srgbClr val="002060"/>
                </a:solidFill>
                <a:effectLst/>
                <a:latin typeface="Arial" panose="020B0604020202020204" pitchFamily="34" charset="0"/>
                <a:cs typeface="Arial" panose="020B0604020202020204" pitchFamily="34" charset="0"/>
              </a:rPr>
              <a:t>The Green Swamp is a swamp that lies in Brunswick and Columbus counties in North Carolina.  </a:t>
            </a:r>
          </a:p>
          <a:p>
            <a:pPr lvl="1"/>
            <a:endParaRPr lang="en-US" sz="2200" dirty="0">
              <a:solidFill>
                <a:srgbClr val="002060"/>
              </a:solidFill>
              <a:latin typeface="Arial" panose="020B0604020202020204" pitchFamily="34" charset="0"/>
              <a:cs typeface="Arial" panose="020B0604020202020204" pitchFamily="34" charset="0"/>
            </a:endParaRPr>
          </a:p>
          <a:p>
            <a:pPr lvl="1"/>
            <a:r>
              <a:rPr lang="en-US" sz="2200" b="0" i="0" dirty="0">
                <a:solidFill>
                  <a:srgbClr val="002060"/>
                </a:solidFill>
                <a:effectLst/>
                <a:latin typeface="Arial" panose="020B0604020202020204" pitchFamily="34" charset="0"/>
                <a:cs typeface="Arial" panose="020B0604020202020204" pitchFamily="34" charset="0"/>
              </a:rPr>
              <a:t>The approximate 16,000-acre swamp was designated a National Natural Landmark in 1974</a:t>
            </a:r>
          </a:p>
          <a:p>
            <a:pPr lvl="1"/>
            <a:endParaRPr lang="en-US" sz="2200" b="0" i="0" dirty="0">
              <a:solidFill>
                <a:srgbClr val="002060"/>
              </a:solidFill>
              <a:effectLst/>
              <a:latin typeface="Arial" panose="020B0604020202020204" pitchFamily="34" charset="0"/>
              <a:cs typeface="Arial" panose="020B0604020202020204" pitchFamily="34" charset="0"/>
            </a:endParaRPr>
          </a:p>
          <a:p>
            <a:pPr lvl="1"/>
            <a:r>
              <a:rPr lang="en-US" sz="2200" b="0" i="0" dirty="0">
                <a:solidFill>
                  <a:srgbClr val="002060"/>
                </a:solidFill>
                <a:effectLst/>
                <a:latin typeface="Arial" panose="020B0604020202020204" pitchFamily="34" charset="0"/>
                <a:cs typeface="Arial" panose="020B0604020202020204" pitchFamily="34" charset="0"/>
              </a:rPr>
              <a:t>The Nature Conservancy established the Preserve in 1977</a:t>
            </a:r>
            <a:endParaRPr lang="en-US" sz="2200" dirty="0">
              <a:solidFill>
                <a:srgbClr val="002060"/>
              </a:solidFill>
              <a:latin typeface="Arial" panose="020B0604020202020204" pitchFamily="34" charset="0"/>
              <a:cs typeface="Arial" panose="020B0604020202020204" pitchFamily="34" charset="0"/>
            </a:endParaRPr>
          </a:p>
          <a:p>
            <a:pPr marL="457200" lvl="1" indent="0">
              <a:buNone/>
            </a:pPr>
            <a:endParaRPr lang="en-US" sz="22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This amendment of dedication involves approximately 0.4569 acres (.447 permanent) along existing N.C. 211/(Green Swamp Road)</a:t>
            </a:r>
            <a:endParaRPr lang="en-US" sz="2200" dirty="0"/>
          </a:p>
          <a:p>
            <a:pPr lvl="1"/>
            <a:endParaRPr lang="en-US" i="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35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srgbClr val="002060"/>
                </a:solidFill>
              </a:rPr>
              <a:pPr>
                <a:defRPr/>
              </a:pPr>
              <a:t>9</a:t>
            </a:fld>
            <a:endParaRPr lang="en-US" altLang="en-US" dirty="0">
              <a:solidFill>
                <a:srgbClr val="002060"/>
              </a:solidFill>
            </a:endParaRPr>
          </a:p>
        </p:txBody>
      </p:sp>
      <p:sp>
        <p:nvSpPr>
          <p:cNvPr id="9" name="Subtitle 2">
            <a:extLst>
              <a:ext uri="{FF2B5EF4-FFF2-40B4-BE49-F238E27FC236}">
                <a16:creationId xmlns:a16="http://schemas.microsoft.com/office/drawing/2014/main" id="{7F5D6259-7FE5-43DC-B4E8-80B68DA5312E}"/>
              </a:ext>
            </a:extLst>
          </p:cNvPr>
          <p:cNvSpPr txBox="1">
            <a:spLocks/>
          </p:cNvSpPr>
          <p:nvPr/>
        </p:nvSpPr>
        <p:spPr>
          <a:xfrm>
            <a:off x="1769806" y="686608"/>
            <a:ext cx="8608634" cy="709573"/>
          </a:xfrm>
          <a:prstGeom prst="rect">
            <a:avLst/>
          </a:prstGeom>
        </p:spPr>
        <p:txBody>
          <a:bodyPr rIns="91440">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800" b="1" dirty="0">
                <a:solidFill>
                  <a:srgbClr val="002060"/>
                </a:solidFill>
              </a:rPr>
              <a:t>Reason for this Hearing</a:t>
            </a:r>
          </a:p>
          <a:p>
            <a:endParaRPr lang="en-US" dirty="0">
              <a:solidFill>
                <a:srgbClr val="002060"/>
              </a:solidFill>
            </a:endParaRPr>
          </a:p>
        </p:txBody>
      </p:sp>
      <p:sp>
        <p:nvSpPr>
          <p:cNvPr id="6" name="TextBox 5">
            <a:extLst>
              <a:ext uri="{FF2B5EF4-FFF2-40B4-BE49-F238E27FC236}">
                <a16:creationId xmlns:a16="http://schemas.microsoft.com/office/drawing/2014/main" id="{5F1D0FF9-8D41-4C72-9885-F3D621EEF931}"/>
              </a:ext>
            </a:extLst>
          </p:cNvPr>
          <p:cNvSpPr txBox="1"/>
          <p:nvPr/>
        </p:nvSpPr>
        <p:spPr>
          <a:xfrm>
            <a:off x="958516" y="1487641"/>
            <a:ext cx="10274968" cy="4801314"/>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07 NCAC 13H .0306 AMENDMENTS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 </a:t>
            </a:r>
            <a:r>
              <a:rPr lang="en-US" sz="1800" b="1" dirty="0">
                <a:effectLst/>
                <a:latin typeface="Times New Roman" panose="02020603050405020304" pitchFamily="18" charset="0"/>
                <a:ea typeface="Calibri" panose="020F0502020204030204" pitchFamily="34" charset="0"/>
              </a:rPr>
              <a:t>Amendments that remove some portion of the existing Articles of Dedication shall not be approved until after a public hearing in the county or counties where the dedicated preserve lies. </a:t>
            </a:r>
            <a:r>
              <a:rPr lang="en-US" sz="1800" dirty="0">
                <a:solidFill>
                  <a:schemeClr val="bg1">
                    <a:lumMod val="50000"/>
                  </a:schemeClr>
                </a:solidFill>
                <a:effectLst/>
                <a:latin typeface="Times New Roman" panose="02020603050405020304" pitchFamily="18" charset="0"/>
                <a:ea typeface="Calibri" panose="020F0502020204030204" pitchFamily="34" charset="0"/>
              </a:rPr>
              <a:t>The State shall provide not less than 30 days notice of the hearing in the newspaper of largest circulation in the county or counties where the land lies. The State shall provide not less than 30 days notice to the chief county and municipal administrative officials in the jurisdiction where the land lies.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(b) </a:t>
            </a:r>
            <a:r>
              <a:rPr lang="en-US" sz="1800" dirty="0">
                <a:solidFill>
                  <a:schemeClr val="bg1">
                    <a:lumMod val="50000"/>
                  </a:schemeClr>
                </a:solidFill>
                <a:effectLst/>
                <a:latin typeface="Times New Roman" panose="02020603050405020304" pitchFamily="18" charset="0"/>
                <a:ea typeface="Calibri" panose="020F0502020204030204" pitchFamily="34" charset="0"/>
              </a:rPr>
              <a:t>Notwithstanding the provisions of Paragraph (a) of this Rule, </a:t>
            </a:r>
            <a:r>
              <a:rPr lang="en-US" sz="1800" b="1" dirty="0">
                <a:effectLst/>
                <a:latin typeface="Times New Roman" panose="02020603050405020304" pitchFamily="18" charset="0"/>
                <a:ea typeface="Calibri" panose="020F0502020204030204" pitchFamily="34" charset="0"/>
              </a:rPr>
              <a:t>Articles of Dedication may be amended</a:t>
            </a:r>
            <a:r>
              <a:rPr lang="en-US" sz="1800" dirty="0">
                <a:solidFill>
                  <a:schemeClr val="bg1">
                    <a:lumMod val="50000"/>
                  </a:schemeClr>
                </a:solidFill>
                <a:effectLst/>
                <a:latin typeface="Times New Roman" panose="02020603050405020304" pitchFamily="18" charset="0"/>
                <a:ea typeface="Calibri" panose="020F0502020204030204" pitchFamily="34" charset="0"/>
              </a:rPr>
              <a:t> as they affect use or disposition of land, even if the purposes of G.S. 143B-135.262 or the original dedication will be violated </a:t>
            </a:r>
            <a:r>
              <a:rPr lang="en-US" sz="1800" b="1" dirty="0">
                <a:effectLst/>
                <a:latin typeface="Times New Roman" panose="02020603050405020304" pitchFamily="18" charset="0"/>
                <a:ea typeface="Calibri" panose="020F0502020204030204" pitchFamily="34" charset="0"/>
              </a:rPr>
              <a:t>under the following circumstances:</a:t>
            </a:r>
            <a:r>
              <a:rPr lang="en-US" sz="1800" dirty="0">
                <a:solidFill>
                  <a:schemeClr val="bg1">
                    <a:lumMod val="50000"/>
                  </a:schemeClr>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(1) the Governor and Council of State find that an amendment serves the best interest of the State and no prudent alternative exists; </a:t>
            </a: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(2) after a public hearing with notice provided in Paragraph (a) of this Rule; and </a:t>
            </a: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(3) with the concurrence of the Governor and Council of State. </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(c) </a:t>
            </a:r>
            <a:r>
              <a:rPr lang="en-US" sz="1800" b="1" dirty="0">
                <a:effectLst/>
                <a:latin typeface="Times New Roman" panose="02020603050405020304" pitchFamily="18" charset="0"/>
                <a:ea typeface="Calibri" panose="020F0502020204030204" pitchFamily="34" charset="0"/>
              </a:rPr>
              <a:t>After the public hearing and finding by the Governor and Council of State</a:t>
            </a:r>
            <a:r>
              <a:rPr lang="en-US" sz="1800" dirty="0">
                <a:effectLst/>
                <a:latin typeface="Times New Roman" panose="02020603050405020304" pitchFamily="18" charset="0"/>
                <a:ea typeface="Calibri" panose="020F0502020204030204" pitchFamily="34" charset="0"/>
              </a:rPr>
              <a:t>, the </a:t>
            </a:r>
            <a:r>
              <a:rPr lang="en-US" sz="1800" b="1" dirty="0">
                <a:effectLst/>
                <a:latin typeface="Times New Roman" panose="02020603050405020304" pitchFamily="18" charset="0"/>
                <a:ea typeface="Calibri" panose="020F0502020204030204" pitchFamily="34" charset="0"/>
              </a:rPr>
              <a:t>State shall publish a statement of its findings</a:t>
            </a:r>
            <a:r>
              <a:rPr lang="en-US" sz="1800" dirty="0">
                <a:effectLst/>
                <a:latin typeface="Times New Roman" panose="02020603050405020304" pitchFamily="18" charset="0"/>
                <a:ea typeface="Calibri" panose="020F0502020204030204" pitchFamily="34" charset="0"/>
              </a:rPr>
              <a:t> in the newspaper of largest circulation in the county or counties where the land lies </a:t>
            </a:r>
            <a:r>
              <a:rPr lang="en-US" sz="1800" b="1" dirty="0">
                <a:effectLst/>
                <a:latin typeface="Times New Roman" panose="02020603050405020304" pitchFamily="18" charset="0"/>
                <a:ea typeface="Calibri" panose="020F0502020204030204" pitchFamily="34" charset="0"/>
              </a:rPr>
              <a:t>at least 30 days before the amended Articles of Dedication is final</a:t>
            </a:r>
            <a:r>
              <a:rPr lang="en-US" sz="1800"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8851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circle(out)">
                                      <p:cBhvr>
                                        <p:cTn id="7" dur="10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circle(out)">
                                      <p:cBhvr>
                                        <p:cTn id="12" dur="20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circle(out)">
                                      <p:cBhvr>
                                        <p:cTn id="17" dur="2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circle(in)">
                                      <p:cBhvr>
                                        <p:cTn id="2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HE Document" ma:contentTypeID="0x010100878E2A549B84C04E959EC9E1A4D7DA9D00E4A10AACFEA42148BA00E306BFAA4700" ma:contentTypeVersion="37" ma:contentTypeDescription="Create a new Human Environment Document" ma:contentTypeScope="" ma:versionID="c0e7d4ef7a6b34c1229ec172b124324e">
  <xsd:schema xmlns:xsd="http://www.w3.org/2001/XMLSchema" xmlns:xs="http://www.w3.org/2001/XMLSchema" xmlns:p="http://schemas.microsoft.com/office/2006/metadata/properties" xmlns:ns2="084f7c45-40c1-4552-b9db-b0297b44ff26" targetNamespace="http://schemas.microsoft.com/office/2006/metadata/properties" ma:root="true" ma:fieldsID="d0f3dc9ce96e192664d7a999c473cd6c" ns2:_="">
    <xsd:import namespace="084f7c45-40c1-4552-b9db-b0297b44ff26"/>
    <xsd:element name="properties">
      <xsd:complexType>
        <xsd:sequence>
          <xsd:element name="documentManagement">
            <xsd:complexType>
              <xsd:all>
                <xsd:element ref="ns2:HE_x0020_Topic" minOccurs="0"/>
                <xsd:element ref="ns2:Document_x0020_State" minOccurs="0"/>
                <xsd:element ref="ns2:KeyHE" minOccurs="0"/>
                <xsd:element ref="ns2:Precon_x0020_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HE_x0020_Topic" ma:index="8" nillable="true" ma:displayName="HE Topic" ma:description="Folder-like grouping to organize working files." ma:format="Dropdown" ma:internalName="HE_x0020_Topic" ma:readOnly="false">
      <xsd:simpleType>
        <xsd:restriction base="dms:Choice">
          <xsd:enumeration value="Archaeology"/>
          <xsd:enumeration value="Community Studies"/>
          <xsd:enumeration value="Consultant Submittals"/>
          <xsd:enumeration value="Correspondence"/>
          <xsd:enumeration value="DOT Transmittals"/>
          <xsd:enumeration value="Historic Architecture"/>
          <xsd:enumeration value="Meeting Documents"/>
          <xsd:enumeration value="PDF Plans"/>
          <xsd:enumeration value="Projects List"/>
          <xsd:enumeration value="Public Involvement"/>
          <xsd:enumeration value="Reference Info and Links"/>
          <xsd:enumeration value="Resolutions"/>
          <xsd:enumeration value="Schedules"/>
          <xsd:enumeration value="Traffic Noise &amp; Air Quality"/>
          <xsd:enumeration value="(none)"/>
        </xsd:restriction>
      </xsd:simpleType>
    </xsd:element>
    <xsd:element name="Document_x0020_State" ma:index="9" nillable="true" ma:displayName="State" ma:format="Dropdown" ma:internalName="Document_x0020_State">
      <xsd:simpleType>
        <xsd:restriction base="dms:Choice">
          <xsd:enumeration value="Draft"/>
          <xsd:enumeration value="Submitted"/>
          <xsd:enumeration value="In Review"/>
          <xsd:enumeration value="Final"/>
        </xsd:restriction>
      </xsd:simpleType>
    </xsd:element>
    <xsd:element name="KeyHE" ma:index="10" nillable="true" ma:displayName="KeyHE" ma:description="Use this to identify key project documents for later reference.  Not all choices will be used in every project.  Leave blank if this is not a key document." ma:format="Dropdown" ma:internalName="KeyHE" ma:readOnly="false">
      <xsd:simpleType>
        <xsd:restriction base="dms:Choice">
          <xsd:enumeration value="Air Quality Report"/>
          <xsd:enumeration value="Archaeology Report or MOA"/>
          <xsd:enumeration value="CIA"/>
          <xsd:enumeration value="Decision Document"/>
          <xsd:enumeration value="DNR"/>
          <xsd:enumeration value="Historic Arch Report or MOA"/>
          <xsd:enumeration value="ICE Report"/>
          <xsd:enumeration value="NEPA Supporting Docs"/>
          <xsd:enumeration value="Noise Wall Balloting Results"/>
          <xsd:enumeration value="Public Meeting Map"/>
          <xsd:enumeration value="TNR"/>
          <xsd:enumeration value="e106 Document"/>
          <xsd:enumeration value="(none)"/>
        </xsd:restriction>
      </xsd:simpleType>
    </xsd:element>
    <xsd:element name="Precon_x0020_Notes" ma:index="11" nillable="true" ma:displayName="Precon Notes" ma:internalName="Precon_x0020_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ef604a7-ebc4-47af-96e9-7f1ad444f50a" ContentTypeId="0x010100878E2A549B84C04E959EC9E1A4D7DA9D" PreviousValue="false"/>
</file>

<file path=customXml/item4.xml><?xml version="1.0" encoding="utf-8"?>
<p:properties xmlns:p="http://schemas.microsoft.com/office/2006/metadata/properties" xmlns:xsi="http://www.w3.org/2001/XMLSchema-instance" xmlns:pc="http://schemas.microsoft.com/office/infopath/2007/PartnerControls">
  <documentManagement>
    <Document_x0020_State xmlns="084f7c45-40c1-4552-b9db-b0297b44ff26">Final</Document_x0020_State>
    <Precon_x0020_Notes xmlns="084f7c45-40c1-4552-b9db-b0297b44ff26">&lt;div class="ExternalClassA41EB66C4D20426BBAACDAA763B3FFD7"&gt;&lt;p&gt;​Final PPT for Virtual Public Info Session re. Noise Walls, May 2020&lt;br&gt;&lt;/p&gt;&lt;/div&gt;</Precon_x0020_Notes>
    <HE_x0020_Topic xmlns="084f7c45-40c1-4552-b9db-b0297b44ff26">Traffic Noise &amp; Air Quality</HE_x0020_Topic>
    <KeyHE xmlns="084f7c45-40c1-4552-b9db-b0297b44ff26" xsi:nil="true"/>
  </documentManagement>
</p:properties>
</file>

<file path=customXml/itemProps1.xml><?xml version="1.0" encoding="utf-8"?>
<ds:datastoreItem xmlns:ds="http://schemas.openxmlformats.org/officeDocument/2006/customXml" ds:itemID="{C0EA469C-9D1F-47B1-B9CB-0E32F81E0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f7c45-40c1-4552-b9db-b0297b44f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616C0-77A5-4E4D-B8A6-7A18F25518E7}">
  <ds:schemaRefs>
    <ds:schemaRef ds:uri="http://schemas.microsoft.com/sharepoint/v3/contenttype/forms"/>
  </ds:schemaRefs>
</ds:datastoreItem>
</file>

<file path=customXml/itemProps3.xml><?xml version="1.0" encoding="utf-8"?>
<ds:datastoreItem xmlns:ds="http://schemas.openxmlformats.org/officeDocument/2006/customXml" ds:itemID="{83ABA980-1271-426B-9745-7815AD6BD721}">
  <ds:schemaRefs>
    <ds:schemaRef ds:uri="Microsoft.SharePoint.Taxonomy.ContentTypeSync"/>
  </ds:schemaRefs>
</ds:datastoreItem>
</file>

<file path=customXml/itemProps4.xml><?xml version="1.0" encoding="utf-8"?>
<ds:datastoreItem xmlns:ds="http://schemas.openxmlformats.org/officeDocument/2006/customXml" ds:itemID="{69DC4630-270D-46C0-A49F-98B7CB7315F5}">
  <ds:schemaRefs>
    <ds:schemaRef ds:uri="084f7c45-40c1-4552-b9db-b0297b44ff26"/>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14200</TotalTime>
  <Words>825</Words>
  <Application>Microsoft Office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ArialMT</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PPT for Virtual Public Info Session Noise Walls May 2020-PI</dc:title>
  <dc:creator>Pair, Missy</dc:creator>
  <cp:lastModifiedBy>Wilson, Diane</cp:lastModifiedBy>
  <cp:revision>163</cp:revision>
  <dcterms:created xsi:type="dcterms:W3CDTF">2020-04-17T17:01:53Z</dcterms:created>
  <dcterms:modified xsi:type="dcterms:W3CDTF">2021-06-28T21:56:36Z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0x010100878E2A549B84C04E959EC9E1A4D7DA9D00E4A10AACFEA42148BA00E306BFAA4700</vt:lpwstr>
  </property>
</Properties>
</file>