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1"/>
  </p:notesMasterIdLst>
  <p:sldIdLst>
    <p:sldId id="841" r:id="rId6"/>
    <p:sldId id="256" r:id="rId7"/>
    <p:sldId id="830" r:id="rId8"/>
    <p:sldId id="271" r:id="rId9"/>
    <p:sldId id="757" r:id="rId10"/>
    <p:sldId id="824" r:id="rId11"/>
    <p:sldId id="823" r:id="rId12"/>
    <p:sldId id="258" r:id="rId13"/>
    <p:sldId id="831" r:id="rId14"/>
    <p:sldId id="834" r:id="rId15"/>
    <p:sldId id="838" r:id="rId16"/>
    <p:sldId id="819" r:id="rId17"/>
    <p:sldId id="835" r:id="rId18"/>
    <p:sldId id="832" r:id="rId19"/>
    <p:sldId id="816" r:id="rId20"/>
    <p:sldId id="836" r:id="rId21"/>
    <p:sldId id="837" r:id="rId22"/>
    <p:sldId id="833" r:id="rId23"/>
    <p:sldId id="821" r:id="rId24"/>
    <p:sldId id="810" r:id="rId25"/>
    <p:sldId id="814" r:id="rId26"/>
    <p:sldId id="828" r:id="rId27"/>
    <p:sldId id="732" r:id="rId28"/>
    <p:sldId id="839" r:id="rId29"/>
    <p:sldId id="840"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mmings, Traci L" initials="CTL" lastIdx="1" clrIdx="0">
    <p:extLst>
      <p:ext uri="{19B8F6BF-5375-455C-9EA6-DF929625EA0E}">
        <p15:presenceInfo xmlns:p15="http://schemas.microsoft.com/office/powerpoint/2012/main" userId="S::A031657@wv.gov::e06c07af-fda3-40cb-8804-c231431cd3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36B"/>
    <a:srgbClr val="00A3A1"/>
    <a:srgbClr val="DFE4E8"/>
    <a:srgbClr val="005654"/>
    <a:srgbClr val="252525"/>
    <a:srgbClr val="C5D9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0247" autoAdjust="0"/>
  </p:normalViewPr>
  <p:slideViewPr>
    <p:cSldViewPr snapToGrid="0">
      <p:cViewPr varScale="1">
        <p:scale>
          <a:sx n="81" d="100"/>
          <a:sy n="81" d="100"/>
        </p:scale>
        <p:origin x="288" y="90"/>
      </p:cViewPr>
      <p:guideLst/>
    </p:cSldViewPr>
  </p:slideViewPr>
  <p:notesTextViewPr>
    <p:cViewPr>
      <p:scale>
        <a:sx n="3" d="2"/>
        <a:sy n="3" d="2"/>
      </p:scale>
      <p:origin x="0" y="0"/>
    </p:cViewPr>
  </p:notesTextViewPr>
  <p:sorterViewPr>
    <p:cViewPr>
      <p:scale>
        <a:sx n="100" d="100"/>
        <a:sy n="100" d="100"/>
      </p:scale>
      <p:origin x="0" y="-192"/>
    </p:cViewPr>
  </p:sorterViewPr>
  <p:notesViewPr>
    <p:cSldViewPr snapToGrid="0">
      <p:cViewPr varScale="1">
        <p:scale>
          <a:sx n="67" d="100"/>
          <a:sy n="67" d="100"/>
        </p:scale>
        <p:origin x="2517" y="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0T13:11:05.989"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4561719-4C00-4093-AD04-C1581A773120}" type="datetimeFigureOut">
              <a:rPr lang="en-US" smtClean="0"/>
              <a:t>8/10/2020</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15BB42-B329-404D-84AB-5704113E205D}" type="slidenum">
              <a:rPr lang="en-US" smtClean="0"/>
              <a:t>‹#›</a:t>
            </a:fld>
            <a:endParaRPr lang="en-US" dirty="0"/>
          </a:p>
        </p:txBody>
      </p:sp>
    </p:spTree>
    <p:extLst>
      <p:ext uri="{BB962C8B-B14F-4D97-AF65-F5344CB8AC3E}">
        <p14:creationId xmlns:p14="http://schemas.microsoft.com/office/powerpoint/2010/main" val="2811557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2</a:t>
            </a:fld>
            <a:endParaRPr lang="en-US" dirty="0"/>
          </a:p>
        </p:txBody>
      </p:sp>
    </p:spTree>
    <p:extLst>
      <p:ext uri="{BB962C8B-B14F-4D97-AF65-F5344CB8AC3E}">
        <p14:creationId xmlns:p14="http://schemas.microsoft.com/office/powerpoint/2010/main" val="73348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11</a:t>
            </a:fld>
            <a:endParaRPr lang="en-US" dirty="0"/>
          </a:p>
        </p:txBody>
      </p:sp>
    </p:spTree>
    <p:extLst>
      <p:ext uri="{BB962C8B-B14F-4D97-AF65-F5344CB8AC3E}">
        <p14:creationId xmlns:p14="http://schemas.microsoft.com/office/powerpoint/2010/main" val="83963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12</a:t>
            </a:fld>
            <a:endParaRPr lang="en-US" dirty="0"/>
          </a:p>
        </p:txBody>
      </p:sp>
    </p:spTree>
    <p:extLst>
      <p:ext uri="{BB962C8B-B14F-4D97-AF65-F5344CB8AC3E}">
        <p14:creationId xmlns:p14="http://schemas.microsoft.com/office/powerpoint/2010/main" val="219293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13</a:t>
            </a:fld>
            <a:endParaRPr lang="en-US" dirty="0"/>
          </a:p>
        </p:txBody>
      </p:sp>
    </p:spTree>
    <p:extLst>
      <p:ext uri="{BB962C8B-B14F-4D97-AF65-F5344CB8AC3E}">
        <p14:creationId xmlns:p14="http://schemas.microsoft.com/office/powerpoint/2010/main" val="1768899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14</a:t>
            </a:fld>
            <a:endParaRPr lang="en-US" dirty="0"/>
          </a:p>
        </p:txBody>
      </p:sp>
    </p:spTree>
    <p:extLst>
      <p:ext uri="{BB962C8B-B14F-4D97-AF65-F5344CB8AC3E}">
        <p14:creationId xmlns:p14="http://schemas.microsoft.com/office/powerpoint/2010/main" val="423620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15</a:t>
            </a:fld>
            <a:endParaRPr lang="en-US" dirty="0"/>
          </a:p>
        </p:txBody>
      </p:sp>
    </p:spTree>
    <p:extLst>
      <p:ext uri="{BB962C8B-B14F-4D97-AF65-F5344CB8AC3E}">
        <p14:creationId xmlns:p14="http://schemas.microsoft.com/office/powerpoint/2010/main" val="130846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16</a:t>
            </a:fld>
            <a:endParaRPr lang="en-US" dirty="0"/>
          </a:p>
        </p:txBody>
      </p:sp>
    </p:spTree>
    <p:extLst>
      <p:ext uri="{BB962C8B-B14F-4D97-AF65-F5344CB8AC3E}">
        <p14:creationId xmlns:p14="http://schemas.microsoft.com/office/powerpoint/2010/main" val="149142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17</a:t>
            </a:fld>
            <a:endParaRPr lang="en-US" dirty="0"/>
          </a:p>
        </p:txBody>
      </p:sp>
    </p:spTree>
    <p:extLst>
      <p:ext uri="{BB962C8B-B14F-4D97-AF65-F5344CB8AC3E}">
        <p14:creationId xmlns:p14="http://schemas.microsoft.com/office/powerpoint/2010/main" val="402922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18</a:t>
            </a:fld>
            <a:endParaRPr lang="en-US" dirty="0"/>
          </a:p>
        </p:txBody>
      </p:sp>
    </p:spTree>
    <p:extLst>
      <p:ext uri="{BB962C8B-B14F-4D97-AF65-F5344CB8AC3E}">
        <p14:creationId xmlns:p14="http://schemas.microsoft.com/office/powerpoint/2010/main" val="3867011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19</a:t>
            </a:fld>
            <a:endParaRPr lang="en-US" dirty="0"/>
          </a:p>
        </p:txBody>
      </p:sp>
    </p:spTree>
    <p:extLst>
      <p:ext uri="{BB962C8B-B14F-4D97-AF65-F5344CB8AC3E}">
        <p14:creationId xmlns:p14="http://schemas.microsoft.com/office/powerpoint/2010/main" val="310079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20</a:t>
            </a:fld>
            <a:endParaRPr lang="en-US" dirty="0"/>
          </a:p>
        </p:txBody>
      </p:sp>
    </p:spTree>
    <p:extLst>
      <p:ext uri="{BB962C8B-B14F-4D97-AF65-F5344CB8AC3E}">
        <p14:creationId xmlns:p14="http://schemas.microsoft.com/office/powerpoint/2010/main" val="351798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3</a:t>
            </a:fld>
            <a:endParaRPr lang="en-US" dirty="0"/>
          </a:p>
        </p:txBody>
      </p:sp>
    </p:spTree>
    <p:extLst>
      <p:ext uri="{BB962C8B-B14F-4D97-AF65-F5344CB8AC3E}">
        <p14:creationId xmlns:p14="http://schemas.microsoft.com/office/powerpoint/2010/main" val="102274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21</a:t>
            </a:fld>
            <a:endParaRPr lang="en-US" dirty="0"/>
          </a:p>
        </p:txBody>
      </p:sp>
    </p:spTree>
    <p:extLst>
      <p:ext uri="{BB962C8B-B14F-4D97-AF65-F5344CB8AC3E}">
        <p14:creationId xmlns:p14="http://schemas.microsoft.com/office/powerpoint/2010/main" val="738159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22</a:t>
            </a:fld>
            <a:endParaRPr lang="en-US" dirty="0"/>
          </a:p>
        </p:txBody>
      </p:sp>
    </p:spTree>
    <p:extLst>
      <p:ext uri="{BB962C8B-B14F-4D97-AF65-F5344CB8AC3E}">
        <p14:creationId xmlns:p14="http://schemas.microsoft.com/office/powerpoint/2010/main" val="253365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A9202-F61B-4817-A289-DEA1AB1C7401}" type="slidenum">
              <a:rPr lang="en-US" smtClean="0"/>
              <a:t>23</a:t>
            </a:fld>
            <a:endParaRPr lang="en-US" dirty="0"/>
          </a:p>
        </p:txBody>
      </p:sp>
      <p:sp>
        <p:nvSpPr>
          <p:cNvPr id="5" name="Footer Placeholder 4">
            <a:extLst>
              <a:ext uri="{FF2B5EF4-FFF2-40B4-BE49-F238E27FC236}">
                <a16:creationId xmlns:a16="http://schemas.microsoft.com/office/drawing/2014/main" id="{EAB16E6B-C507-4007-88AB-6D72644038E5}"/>
              </a:ext>
            </a:extLst>
          </p:cNvPr>
          <p:cNvSpPr>
            <a:spLocks noGrp="1"/>
          </p:cNvSpPr>
          <p:nvPr>
            <p:ph type="ftr" sz="quarter" idx="4"/>
          </p:nvPr>
        </p:nvSpPr>
        <p:spPr/>
        <p:txBody>
          <a:bodyPr/>
          <a:lstStyle/>
          <a:p>
            <a:r>
              <a:rPr lang="en-US" dirty="0"/>
              <a:t>XX</a:t>
            </a:r>
          </a:p>
        </p:txBody>
      </p:sp>
    </p:spTree>
    <p:extLst>
      <p:ext uri="{BB962C8B-B14F-4D97-AF65-F5344CB8AC3E}">
        <p14:creationId xmlns:p14="http://schemas.microsoft.com/office/powerpoint/2010/main" val="265632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4</a:t>
            </a:fld>
            <a:endParaRPr lang="en-US" dirty="0"/>
          </a:p>
        </p:txBody>
      </p:sp>
    </p:spTree>
    <p:extLst>
      <p:ext uri="{BB962C8B-B14F-4D97-AF65-F5344CB8AC3E}">
        <p14:creationId xmlns:p14="http://schemas.microsoft.com/office/powerpoint/2010/main" val="230831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5</a:t>
            </a:fld>
            <a:endParaRPr lang="en-US" dirty="0"/>
          </a:p>
        </p:txBody>
      </p:sp>
    </p:spTree>
    <p:extLst>
      <p:ext uri="{BB962C8B-B14F-4D97-AF65-F5344CB8AC3E}">
        <p14:creationId xmlns:p14="http://schemas.microsoft.com/office/powerpoint/2010/main" val="44986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6</a:t>
            </a:fld>
            <a:endParaRPr lang="en-US" dirty="0"/>
          </a:p>
        </p:txBody>
      </p:sp>
    </p:spTree>
    <p:extLst>
      <p:ext uri="{BB962C8B-B14F-4D97-AF65-F5344CB8AC3E}">
        <p14:creationId xmlns:p14="http://schemas.microsoft.com/office/powerpoint/2010/main" val="4735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7</a:t>
            </a:fld>
            <a:endParaRPr lang="en-US" dirty="0"/>
          </a:p>
        </p:txBody>
      </p:sp>
    </p:spTree>
    <p:extLst>
      <p:ext uri="{BB962C8B-B14F-4D97-AF65-F5344CB8AC3E}">
        <p14:creationId xmlns:p14="http://schemas.microsoft.com/office/powerpoint/2010/main" val="144981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8</a:t>
            </a:fld>
            <a:endParaRPr lang="en-US" dirty="0"/>
          </a:p>
        </p:txBody>
      </p:sp>
    </p:spTree>
    <p:extLst>
      <p:ext uri="{BB962C8B-B14F-4D97-AF65-F5344CB8AC3E}">
        <p14:creationId xmlns:p14="http://schemas.microsoft.com/office/powerpoint/2010/main" val="386728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9</a:t>
            </a:fld>
            <a:endParaRPr lang="en-US" dirty="0"/>
          </a:p>
        </p:txBody>
      </p:sp>
    </p:spTree>
    <p:extLst>
      <p:ext uri="{BB962C8B-B14F-4D97-AF65-F5344CB8AC3E}">
        <p14:creationId xmlns:p14="http://schemas.microsoft.com/office/powerpoint/2010/main" val="3605557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3015BB42-B329-404D-84AB-5704113E205D}" type="slidenum">
              <a:rPr lang="en-US" smtClean="0"/>
              <a:t>10</a:t>
            </a:fld>
            <a:endParaRPr lang="en-US" dirty="0"/>
          </a:p>
        </p:txBody>
      </p:sp>
    </p:spTree>
    <p:extLst>
      <p:ext uri="{BB962C8B-B14F-4D97-AF65-F5344CB8AC3E}">
        <p14:creationId xmlns:p14="http://schemas.microsoft.com/office/powerpoint/2010/main" val="269769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47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y select amt 2">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9F48D29-9722-4F5C-ACDC-00D94664D327}"/>
              </a:ext>
            </a:extLst>
          </p:cNvPr>
          <p:cNvSpPr>
            <a:spLocks noGrp="1"/>
          </p:cNvSpPr>
          <p:nvPr>
            <p:ph type="body" sz="quarter" idx="12" hasCustomPrompt="1"/>
          </p:nvPr>
        </p:nvSpPr>
        <p:spPr>
          <a:xfrm>
            <a:off x="697106" y="1845151"/>
            <a:ext cx="3329203" cy="2674178"/>
          </a:xfrm>
          <a:prstGeom prst="rect">
            <a:avLst/>
          </a:prstGeom>
        </p:spPr>
        <p:txBody>
          <a:bodyPr/>
          <a:lstStyle>
            <a:lvl1pPr marL="0" indent="0">
              <a:buSzPct val="65000"/>
              <a:buFontTx/>
              <a:buNone/>
              <a:defRPr sz="15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4" name="Text Placeholder 5">
            <a:extLst>
              <a:ext uri="{FF2B5EF4-FFF2-40B4-BE49-F238E27FC236}">
                <a16:creationId xmlns:a16="http://schemas.microsoft.com/office/drawing/2014/main" id="{8C05D972-3D8D-49FE-ACFB-224DF7063B59}"/>
              </a:ext>
            </a:extLst>
          </p:cNvPr>
          <p:cNvSpPr>
            <a:spLocks noGrp="1"/>
          </p:cNvSpPr>
          <p:nvPr>
            <p:ph type="body" sz="quarter" idx="15" hasCustomPrompt="1"/>
          </p:nvPr>
        </p:nvSpPr>
        <p:spPr>
          <a:xfrm>
            <a:off x="4258945" y="4544266"/>
            <a:ext cx="364575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5" name="Text Placeholder 5">
            <a:extLst>
              <a:ext uri="{FF2B5EF4-FFF2-40B4-BE49-F238E27FC236}">
                <a16:creationId xmlns:a16="http://schemas.microsoft.com/office/drawing/2014/main" id="{2644163F-9B1A-4FA3-B848-33F9908204E6}"/>
              </a:ext>
            </a:extLst>
          </p:cNvPr>
          <p:cNvSpPr>
            <a:spLocks noGrp="1"/>
          </p:cNvSpPr>
          <p:nvPr>
            <p:ph type="body" sz="quarter" idx="16" hasCustomPrompt="1"/>
          </p:nvPr>
        </p:nvSpPr>
        <p:spPr>
          <a:xfrm>
            <a:off x="8089047" y="4544266"/>
            <a:ext cx="364575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Tree>
    <p:extLst>
      <p:ext uri="{BB962C8B-B14F-4D97-AF65-F5344CB8AC3E}">
        <p14:creationId xmlns:p14="http://schemas.microsoft.com/office/powerpoint/2010/main" val="194985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814E11-AAC4-4992-8D68-E0F4EC3203AD}"/>
              </a:ext>
            </a:extLst>
          </p:cNvPr>
          <p:cNvSpPr>
            <a:spLocks noGrp="1"/>
          </p:cNvSpPr>
          <p:nvPr>
            <p:ph type="body" sz="quarter" idx="10"/>
          </p:nvPr>
        </p:nvSpPr>
        <p:spPr>
          <a:xfrm>
            <a:off x="606425" y="1366838"/>
            <a:ext cx="6845300" cy="2789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3B72E271-B5F9-4A65-9485-B551C49EADE5}"/>
              </a:ext>
            </a:extLst>
          </p:cNvPr>
          <p:cNvSpPr>
            <a:spLocks noGrp="1"/>
          </p:cNvSpPr>
          <p:nvPr>
            <p:ph type="title"/>
          </p:nvPr>
        </p:nvSpPr>
        <p:spPr>
          <a:xfrm>
            <a:off x="561317" y="274596"/>
            <a:ext cx="10738164" cy="93989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60723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log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7E69A2-62C8-4CF2-B341-0672A767181F}"/>
              </a:ext>
            </a:extLst>
          </p:cNvPr>
          <p:cNvSpPr>
            <a:spLocks noGrp="1"/>
          </p:cNvSpPr>
          <p:nvPr>
            <p:ph type="body" sz="quarter" idx="11" hasCustomPrompt="1"/>
          </p:nvPr>
        </p:nvSpPr>
        <p:spPr>
          <a:xfrm>
            <a:off x="3044853" y="245973"/>
            <a:ext cx="6256257" cy="587789"/>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US" sz="1800">
                <a:solidFill>
                  <a:srgbClr val="24436B"/>
                </a:solidFill>
                <a:latin typeface="Muli ExtraBold" pitchFamily="2"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Title</a:t>
            </a:r>
          </a:p>
        </p:txBody>
      </p:sp>
      <p:sp>
        <p:nvSpPr>
          <p:cNvPr id="4" name="Text Placeholder 2">
            <a:extLst>
              <a:ext uri="{FF2B5EF4-FFF2-40B4-BE49-F238E27FC236}">
                <a16:creationId xmlns:a16="http://schemas.microsoft.com/office/drawing/2014/main" id="{85C8FCBE-E53C-408B-B9B9-F1F1181F668C}"/>
              </a:ext>
            </a:extLst>
          </p:cNvPr>
          <p:cNvSpPr>
            <a:spLocks noGrp="1"/>
          </p:cNvSpPr>
          <p:nvPr>
            <p:ph type="body" sz="quarter" idx="12" hasCustomPrompt="1"/>
          </p:nvPr>
        </p:nvSpPr>
        <p:spPr>
          <a:xfrm>
            <a:off x="3043975" y="792709"/>
            <a:ext cx="6256257" cy="230833"/>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US" sz="1500" cap="all" baseline="0">
                <a:solidFill>
                  <a:srgbClr val="252525"/>
                </a:solidFill>
                <a:latin typeface="Akzidenz Grotesk BE Cn" panose="02000506040000020004" pitchFamily="50"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RFP: </a:t>
            </a:r>
            <a:r>
              <a:rPr lang="en-US" dirty="0" err="1"/>
              <a:t>rfp</a:t>
            </a:r>
            <a:r>
              <a:rPr lang="en-US" dirty="0"/>
              <a:t> name/number</a:t>
            </a:r>
          </a:p>
        </p:txBody>
      </p:sp>
      <p:sp>
        <p:nvSpPr>
          <p:cNvPr id="5" name="Text Placeholder 5">
            <a:extLst>
              <a:ext uri="{FF2B5EF4-FFF2-40B4-BE49-F238E27FC236}">
                <a16:creationId xmlns:a16="http://schemas.microsoft.com/office/drawing/2014/main" id="{F60AE8D3-C04A-4B3E-B1D4-60EFA50FCD51}"/>
              </a:ext>
            </a:extLst>
          </p:cNvPr>
          <p:cNvSpPr>
            <a:spLocks noGrp="1"/>
          </p:cNvSpPr>
          <p:nvPr>
            <p:ph type="body" sz="quarter" idx="13" hasCustomPrompt="1"/>
          </p:nvPr>
        </p:nvSpPr>
        <p:spPr>
          <a:xfrm>
            <a:off x="1056865" y="1491051"/>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6" name="Text Placeholder 5">
            <a:extLst>
              <a:ext uri="{FF2B5EF4-FFF2-40B4-BE49-F238E27FC236}">
                <a16:creationId xmlns:a16="http://schemas.microsoft.com/office/drawing/2014/main" id="{E23355B2-C7FB-4F67-AF5F-F9A8B570AFDE}"/>
              </a:ext>
            </a:extLst>
          </p:cNvPr>
          <p:cNvSpPr>
            <a:spLocks noGrp="1"/>
          </p:cNvSpPr>
          <p:nvPr>
            <p:ph type="body" sz="quarter" idx="14" hasCustomPrompt="1"/>
          </p:nvPr>
        </p:nvSpPr>
        <p:spPr>
          <a:xfrm>
            <a:off x="6189276" y="3916055"/>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7" name="Text Placeholder 5">
            <a:extLst>
              <a:ext uri="{FF2B5EF4-FFF2-40B4-BE49-F238E27FC236}">
                <a16:creationId xmlns:a16="http://schemas.microsoft.com/office/drawing/2014/main" id="{8163A5B3-0BE0-41B4-9D31-2BD8FE495551}"/>
              </a:ext>
            </a:extLst>
          </p:cNvPr>
          <p:cNvSpPr>
            <a:spLocks noGrp="1"/>
          </p:cNvSpPr>
          <p:nvPr>
            <p:ph type="body" sz="quarter" idx="15" hasCustomPrompt="1"/>
          </p:nvPr>
        </p:nvSpPr>
        <p:spPr>
          <a:xfrm>
            <a:off x="6187512" y="6566925"/>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8" name="Text Placeholder 2">
            <a:extLst>
              <a:ext uri="{FF2B5EF4-FFF2-40B4-BE49-F238E27FC236}">
                <a16:creationId xmlns:a16="http://schemas.microsoft.com/office/drawing/2014/main" id="{34CBB654-77B4-4032-94D9-759A8F8EAD01}"/>
              </a:ext>
            </a:extLst>
          </p:cNvPr>
          <p:cNvSpPr>
            <a:spLocks noGrp="1"/>
          </p:cNvSpPr>
          <p:nvPr>
            <p:ph type="body" sz="quarter" idx="16" hasCustomPrompt="1"/>
          </p:nvPr>
        </p:nvSpPr>
        <p:spPr>
          <a:xfrm>
            <a:off x="10823153" y="6090266"/>
            <a:ext cx="1352944" cy="230833"/>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lang="en-US" sz="1200" cap="all" baseline="0">
                <a:solidFill>
                  <a:srgbClr val="252525"/>
                </a:solidFill>
                <a:latin typeface="Akzidenz Grotesk BE Cn" panose="02000506040000020004" pitchFamily="50"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month day, year</a:t>
            </a:r>
          </a:p>
        </p:txBody>
      </p:sp>
    </p:spTree>
    <p:extLst>
      <p:ext uri="{BB962C8B-B14F-4D97-AF65-F5344CB8AC3E}">
        <p14:creationId xmlns:p14="http://schemas.microsoft.com/office/powerpoint/2010/main" val="23050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interview presentation">
    <p:spTree>
      <p:nvGrpSpPr>
        <p:cNvPr id="1" name=""/>
        <p:cNvGrpSpPr/>
        <p:nvPr/>
      </p:nvGrpSpPr>
      <p:grpSpPr>
        <a:xfrm>
          <a:off x="0" y="0"/>
          <a:ext cx="0" cy="0"/>
          <a:chOff x="0" y="0"/>
          <a:chExt cx="0" cy="0"/>
        </a:xfrm>
      </p:grpSpPr>
      <p:sp>
        <p:nvSpPr>
          <p:cNvPr id="2" name="Text Placeholder 56">
            <a:extLst>
              <a:ext uri="{FF2B5EF4-FFF2-40B4-BE49-F238E27FC236}">
                <a16:creationId xmlns:a16="http://schemas.microsoft.com/office/drawing/2014/main" id="{2D3BE941-5AAC-4014-905A-370D9231FAD0}"/>
              </a:ext>
            </a:extLst>
          </p:cNvPr>
          <p:cNvSpPr>
            <a:spLocks noGrp="1"/>
          </p:cNvSpPr>
          <p:nvPr>
            <p:ph type="body" sz="quarter" idx="10" hasCustomPrompt="1"/>
          </p:nvPr>
        </p:nvSpPr>
        <p:spPr>
          <a:xfrm>
            <a:off x="456194" y="442500"/>
            <a:ext cx="1536192" cy="557784"/>
          </a:xfrm>
          <a:prstGeom prst="rect">
            <a:avLst/>
          </a:prstGeom>
        </p:spPr>
        <p:txBody>
          <a:bodyPr/>
          <a:lstStyle>
            <a:lvl1pPr marL="0" indent="0">
              <a:buNone/>
              <a:defRPr sz="1500" cap="all" baseline="0">
                <a:solidFill>
                  <a:srgbClr val="00A3A1"/>
                </a:solidFill>
                <a:latin typeface="Akzidenz Grotesk BE XBdCn" panose="02000506060000020004" pitchFamily="50" charset="0"/>
              </a:defRPr>
            </a:lvl1pPr>
          </a:lstStyle>
          <a:p>
            <a:pPr lvl="0"/>
            <a:r>
              <a:rPr lang="en-US" dirty="0"/>
              <a:t>INTERVIEW PRESENTATION</a:t>
            </a:r>
          </a:p>
        </p:txBody>
      </p:sp>
      <p:sp>
        <p:nvSpPr>
          <p:cNvPr id="3" name="Text Placeholder 2">
            <a:extLst>
              <a:ext uri="{FF2B5EF4-FFF2-40B4-BE49-F238E27FC236}">
                <a16:creationId xmlns:a16="http://schemas.microsoft.com/office/drawing/2014/main" id="{BC7E69A2-62C8-4CF2-B341-0672A767181F}"/>
              </a:ext>
            </a:extLst>
          </p:cNvPr>
          <p:cNvSpPr>
            <a:spLocks noGrp="1"/>
          </p:cNvSpPr>
          <p:nvPr>
            <p:ph type="body" sz="quarter" idx="11" hasCustomPrompt="1"/>
          </p:nvPr>
        </p:nvSpPr>
        <p:spPr>
          <a:xfrm>
            <a:off x="3044853" y="245973"/>
            <a:ext cx="6256257" cy="587789"/>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US" sz="1800">
                <a:solidFill>
                  <a:srgbClr val="24436B"/>
                </a:solidFill>
                <a:latin typeface="Muli ExtraBold" pitchFamily="2"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Title</a:t>
            </a:r>
          </a:p>
        </p:txBody>
      </p:sp>
      <p:sp>
        <p:nvSpPr>
          <p:cNvPr id="4" name="Text Placeholder 2">
            <a:extLst>
              <a:ext uri="{FF2B5EF4-FFF2-40B4-BE49-F238E27FC236}">
                <a16:creationId xmlns:a16="http://schemas.microsoft.com/office/drawing/2014/main" id="{85C8FCBE-E53C-408B-B9B9-F1F1181F668C}"/>
              </a:ext>
            </a:extLst>
          </p:cNvPr>
          <p:cNvSpPr>
            <a:spLocks noGrp="1"/>
          </p:cNvSpPr>
          <p:nvPr>
            <p:ph type="body" sz="quarter" idx="12" hasCustomPrompt="1"/>
          </p:nvPr>
        </p:nvSpPr>
        <p:spPr>
          <a:xfrm>
            <a:off x="3043975" y="792709"/>
            <a:ext cx="6256257" cy="230833"/>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en-US" sz="1500" cap="all" baseline="0">
                <a:solidFill>
                  <a:srgbClr val="252525"/>
                </a:solidFill>
                <a:latin typeface="Akzidenz Grotesk BE Cn" panose="02000506040000020004" pitchFamily="50"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RFP: </a:t>
            </a:r>
            <a:r>
              <a:rPr lang="en-US" dirty="0" err="1"/>
              <a:t>rfp</a:t>
            </a:r>
            <a:r>
              <a:rPr lang="en-US" dirty="0"/>
              <a:t> name/number</a:t>
            </a:r>
          </a:p>
        </p:txBody>
      </p:sp>
      <p:sp>
        <p:nvSpPr>
          <p:cNvPr id="5" name="Text Placeholder 5">
            <a:extLst>
              <a:ext uri="{FF2B5EF4-FFF2-40B4-BE49-F238E27FC236}">
                <a16:creationId xmlns:a16="http://schemas.microsoft.com/office/drawing/2014/main" id="{F60AE8D3-C04A-4B3E-B1D4-60EFA50FCD51}"/>
              </a:ext>
            </a:extLst>
          </p:cNvPr>
          <p:cNvSpPr>
            <a:spLocks noGrp="1"/>
          </p:cNvSpPr>
          <p:nvPr>
            <p:ph type="body" sz="quarter" idx="13" hasCustomPrompt="1"/>
          </p:nvPr>
        </p:nvSpPr>
        <p:spPr>
          <a:xfrm>
            <a:off x="1056865" y="1491051"/>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6" name="Text Placeholder 5">
            <a:extLst>
              <a:ext uri="{FF2B5EF4-FFF2-40B4-BE49-F238E27FC236}">
                <a16:creationId xmlns:a16="http://schemas.microsoft.com/office/drawing/2014/main" id="{E23355B2-C7FB-4F67-AF5F-F9A8B570AFDE}"/>
              </a:ext>
            </a:extLst>
          </p:cNvPr>
          <p:cNvSpPr>
            <a:spLocks noGrp="1"/>
          </p:cNvSpPr>
          <p:nvPr>
            <p:ph type="body" sz="quarter" idx="14" hasCustomPrompt="1"/>
          </p:nvPr>
        </p:nvSpPr>
        <p:spPr>
          <a:xfrm>
            <a:off x="6189276" y="3916055"/>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7" name="Text Placeholder 5">
            <a:extLst>
              <a:ext uri="{FF2B5EF4-FFF2-40B4-BE49-F238E27FC236}">
                <a16:creationId xmlns:a16="http://schemas.microsoft.com/office/drawing/2014/main" id="{8163A5B3-0BE0-41B4-9D31-2BD8FE495551}"/>
              </a:ext>
            </a:extLst>
          </p:cNvPr>
          <p:cNvSpPr>
            <a:spLocks noGrp="1"/>
          </p:cNvSpPr>
          <p:nvPr>
            <p:ph type="body" sz="quarter" idx="15" hasCustomPrompt="1"/>
          </p:nvPr>
        </p:nvSpPr>
        <p:spPr>
          <a:xfrm>
            <a:off x="6187512" y="6566925"/>
            <a:ext cx="2538823" cy="209932"/>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8" name="Text Placeholder 2">
            <a:extLst>
              <a:ext uri="{FF2B5EF4-FFF2-40B4-BE49-F238E27FC236}">
                <a16:creationId xmlns:a16="http://schemas.microsoft.com/office/drawing/2014/main" id="{34CBB654-77B4-4032-94D9-759A8F8EAD01}"/>
              </a:ext>
            </a:extLst>
          </p:cNvPr>
          <p:cNvSpPr>
            <a:spLocks noGrp="1"/>
          </p:cNvSpPr>
          <p:nvPr>
            <p:ph type="body" sz="quarter" idx="16" hasCustomPrompt="1"/>
          </p:nvPr>
        </p:nvSpPr>
        <p:spPr>
          <a:xfrm>
            <a:off x="10823153" y="6090266"/>
            <a:ext cx="1352944" cy="230833"/>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lang="en-US" sz="1200" cap="all" baseline="0">
                <a:solidFill>
                  <a:srgbClr val="252525"/>
                </a:solidFill>
                <a:latin typeface="Akzidenz Grotesk BE Cn" panose="02000506040000020004" pitchFamily="50" charset="0"/>
              </a:defRPr>
            </a:lvl1pPr>
            <a:lvl2pPr>
              <a:defRPr>
                <a:latin typeface="Muli" pitchFamily="2" charset="0"/>
              </a:defRPr>
            </a:lvl2pPr>
            <a:lvl3pPr>
              <a:defRPr>
                <a:latin typeface="Muli" pitchFamily="2" charset="0"/>
              </a:defRPr>
            </a:lvl3pPr>
            <a:lvl4pPr>
              <a:defRPr>
                <a:latin typeface="Muli" pitchFamily="2" charset="0"/>
              </a:defRPr>
            </a:lvl4pPr>
            <a:lvl5pPr>
              <a:defRPr>
                <a:latin typeface="Muli" pitchFamily="2" charset="0"/>
              </a:defRPr>
            </a:lvl5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month day, year</a:t>
            </a:r>
          </a:p>
        </p:txBody>
      </p:sp>
    </p:spTree>
    <p:extLst>
      <p:ext uri="{BB962C8B-B14F-4D97-AF65-F5344CB8AC3E}">
        <p14:creationId xmlns:p14="http://schemas.microsoft.com/office/powerpoint/2010/main" val="289816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884DEF6D-32F6-4C42-A690-C82B5FBBF5E0}"/>
              </a:ext>
            </a:extLst>
          </p:cNvPr>
          <p:cNvSpPr>
            <a:spLocks noGrp="1"/>
          </p:cNvSpPr>
          <p:nvPr>
            <p:ph type="body" sz="quarter" idx="11" hasCustomPrompt="1"/>
          </p:nvPr>
        </p:nvSpPr>
        <p:spPr>
          <a:xfrm>
            <a:off x="517545" y="1978133"/>
            <a:ext cx="3511296" cy="3802410"/>
          </a:xfrm>
          <a:prstGeom prst="rect">
            <a:avLst/>
          </a:prstGeom>
        </p:spPr>
        <p:txBody>
          <a:bodyPr/>
          <a:lstStyle>
            <a:lvl1pPr marL="342900" indent="-342900">
              <a:buSzPct val="65000"/>
              <a:buFont typeface="Wingdings 3" panose="05040102010807070707" pitchFamily="18" charset="2"/>
              <a:buChar char=""/>
              <a:defRPr sz="1800">
                <a:solidFill>
                  <a:srgbClr val="252525"/>
                </a:solidFill>
              </a:defRPr>
            </a:lvl1pPr>
          </a:lstStyle>
          <a:p>
            <a:pPr lvl="0"/>
            <a:r>
              <a:rPr lang="en-US" dirty="0"/>
              <a:t>Text</a:t>
            </a:r>
          </a:p>
        </p:txBody>
      </p:sp>
      <p:sp>
        <p:nvSpPr>
          <p:cNvPr id="20" name="Text Placeholder 10">
            <a:extLst>
              <a:ext uri="{FF2B5EF4-FFF2-40B4-BE49-F238E27FC236}">
                <a16:creationId xmlns:a16="http://schemas.microsoft.com/office/drawing/2014/main" id="{4C66DD50-6EBC-4348-B9FD-137C7CD40A30}"/>
              </a:ext>
            </a:extLst>
          </p:cNvPr>
          <p:cNvSpPr>
            <a:spLocks noGrp="1"/>
          </p:cNvSpPr>
          <p:nvPr>
            <p:ph type="body" sz="quarter" idx="12" hasCustomPrompt="1"/>
          </p:nvPr>
        </p:nvSpPr>
        <p:spPr>
          <a:xfrm>
            <a:off x="8315325" y="3533775"/>
            <a:ext cx="3152775" cy="2246768"/>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stStyle>
          <a:p>
            <a:pPr lvl="0"/>
            <a:r>
              <a:rPr lang="en-US" dirty="0"/>
              <a:t>Text</a:t>
            </a:r>
          </a:p>
        </p:txBody>
      </p:sp>
    </p:spTree>
    <p:extLst>
      <p:ext uri="{BB962C8B-B14F-4D97-AF65-F5344CB8AC3E}">
        <p14:creationId xmlns:p14="http://schemas.microsoft.com/office/powerpoint/2010/main" val="74636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resource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B6A2FB4-E765-4737-BC68-9085237CDB8A}"/>
              </a:ext>
            </a:extLst>
          </p:cNvPr>
          <p:cNvSpPr>
            <a:spLocks noGrp="1"/>
          </p:cNvSpPr>
          <p:nvPr>
            <p:ph type="body" sz="quarter" idx="12" hasCustomPrompt="1"/>
          </p:nvPr>
        </p:nvSpPr>
        <p:spPr>
          <a:xfrm>
            <a:off x="716156" y="1314449"/>
            <a:ext cx="3272053" cy="4664481"/>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a:p>
            <a:pPr lvl="1"/>
            <a:endParaRPr lang="en-US" dirty="0"/>
          </a:p>
        </p:txBody>
      </p:sp>
    </p:spTree>
    <p:extLst>
      <p:ext uri="{BB962C8B-B14F-4D97-AF65-F5344CB8AC3E}">
        <p14:creationId xmlns:p14="http://schemas.microsoft.com/office/powerpoint/2010/main" val="317820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staff presenter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B6A2FB4-E765-4737-BC68-9085237CDB8A}"/>
              </a:ext>
            </a:extLst>
          </p:cNvPr>
          <p:cNvSpPr>
            <a:spLocks noGrp="1"/>
          </p:cNvSpPr>
          <p:nvPr>
            <p:ph type="body" sz="quarter" idx="12" hasCustomPrompt="1"/>
          </p:nvPr>
        </p:nvSpPr>
        <p:spPr>
          <a:xfrm>
            <a:off x="334001" y="4657939"/>
            <a:ext cx="2094245" cy="1683246"/>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2" name="Text Placeholder 10">
            <a:extLst>
              <a:ext uri="{FF2B5EF4-FFF2-40B4-BE49-F238E27FC236}">
                <a16:creationId xmlns:a16="http://schemas.microsoft.com/office/drawing/2014/main" id="{0C27FDC9-BDB4-4D41-B80D-7D12F341EC5C}"/>
              </a:ext>
            </a:extLst>
          </p:cNvPr>
          <p:cNvSpPr>
            <a:spLocks noGrp="1"/>
          </p:cNvSpPr>
          <p:nvPr>
            <p:ph type="body" sz="quarter" idx="13" hasCustomPrompt="1"/>
          </p:nvPr>
        </p:nvSpPr>
        <p:spPr>
          <a:xfrm>
            <a:off x="2691439" y="4657939"/>
            <a:ext cx="2094245" cy="1683246"/>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3" name="Text Placeholder 10">
            <a:extLst>
              <a:ext uri="{FF2B5EF4-FFF2-40B4-BE49-F238E27FC236}">
                <a16:creationId xmlns:a16="http://schemas.microsoft.com/office/drawing/2014/main" id="{6D9964EB-9E47-45F2-AA97-8D7FD71ED599}"/>
              </a:ext>
            </a:extLst>
          </p:cNvPr>
          <p:cNvSpPr>
            <a:spLocks noGrp="1"/>
          </p:cNvSpPr>
          <p:nvPr>
            <p:ph type="body" sz="quarter" idx="14" hasCustomPrompt="1"/>
          </p:nvPr>
        </p:nvSpPr>
        <p:spPr>
          <a:xfrm>
            <a:off x="5048876" y="4657939"/>
            <a:ext cx="2094245" cy="1683246"/>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4" name="Text Placeholder 10">
            <a:extLst>
              <a:ext uri="{FF2B5EF4-FFF2-40B4-BE49-F238E27FC236}">
                <a16:creationId xmlns:a16="http://schemas.microsoft.com/office/drawing/2014/main" id="{61116F80-BD7B-4CA9-9D1F-D5BECD5BB868}"/>
              </a:ext>
            </a:extLst>
          </p:cNvPr>
          <p:cNvSpPr>
            <a:spLocks noGrp="1"/>
          </p:cNvSpPr>
          <p:nvPr>
            <p:ph type="body" sz="quarter" idx="15" hasCustomPrompt="1"/>
          </p:nvPr>
        </p:nvSpPr>
        <p:spPr>
          <a:xfrm>
            <a:off x="7406313" y="4657939"/>
            <a:ext cx="2094245" cy="1683246"/>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5" name="Text Placeholder 10">
            <a:extLst>
              <a:ext uri="{FF2B5EF4-FFF2-40B4-BE49-F238E27FC236}">
                <a16:creationId xmlns:a16="http://schemas.microsoft.com/office/drawing/2014/main" id="{E91B6F8E-5544-493A-85E6-FBF61A12B5B8}"/>
              </a:ext>
            </a:extLst>
          </p:cNvPr>
          <p:cNvSpPr>
            <a:spLocks noGrp="1"/>
          </p:cNvSpPr>
          <p:nvPr>
            <p:ph type="body" sz="quarter" idx="16" hasCustomPrompt="1"/>
          </p:nvPr>
        </p:nvSpPr>
        <p:spPr>
          <a:xfrm>
            <a:off x="9763752" y="4671677"/>
            <a:ext cx="2094245" cy="1683246"/>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Tree>
    <p:extLst>
      <p:ext uri="{BB962C8B-B14F-4D97-AF65-F5344CB8AC3E}">
        <p14:creationId xmlns:p14="http://schemas.microsoft.com/office/powerpoint/2010/main" val="49262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understandin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A19421B4-3F60-44B1-AEFC-490C8B45676C}"/>
              </a:ext>
            </a:extLst>
          </p:cNvPr>
          <p:cNvSpPr>
            <a:spLocks noGrp="1"/>
          </p:cNvSpPr>
          <p:nvPr>
            <p:ph type="body" sz="quarter" idx="12" hasCustomPrompt="1"/>
          </p:nvPr>
        </p:nvSpPr>
        <p:spPr>
          <a:xfrm>
            <a:off x="669412" y="1845151"/>
            <a:ext cx="3272053" cy="1756529"/>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a:p>
            <a:pPr lvl="1"/>
            <a:endParaRPr lang="en-US" dirty="0"/>
          </a:p>
        </p:txBody>
      </p:sp>
      <p:sp>
        <p:nvSpPr>
          <p:cNvPr id="12" name="Text Placeholder 10">
            <a:extLst>
              <a:ext uri="{FF2B5EF4-FFF2-40B4-BE49-F238E27FC236}">
                <a16:creationId xmlns:a16="http://schemas.microsoft.com/office/drawing/2014/main" id="{C53E0E74-C09C-4F04-B123-23CEACC59C90}"/>
              </a:ext>
            </a:extLst>
          </p:cNvPr>
          <p:cNvSpPr>
            <a:spLocks noGrp="1"/>
          </p:cNvSpPr>
          <p:nvPr>
            <p:ph type="body" sz="quarter" idx="13" hasCustomPrompt="1"/>
          </p:nvPr>
        </p:nvSpPr>
        <p:spPr>
          <a:xfrm>
            <a:off x="669411" y="4263127"/>
            <a:ext cx="3272053" cy="2057480"/>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a:p>
            <a:pPr lvl="1"/>
            <a:endParaRPr lang="en-US" dirty="0"/>
          </a:p>
        </p:txBody>
      </p:sp>
      <p:sp>
        <p:nvSpPr>
          <p:cNvPr id="14" name="Text Placeholder 10">
            <a:extLst>
              <a:ext uri="{FF2B5EF4-FFF2-40B4-BE49-F238E27FC236}">
                <a16:creationId xmlns:a16="http://schemas.microsoft.com/office/drawing/2014/main" id="{33FF9EAB-9F3B-4D66-B41A-14E74024128A}"/>
              </a:ext>
            </a:extLst>
          </p:cNvPr>
          <p:cNvSpPr>
            <a:spLocks noGrp="1"/>
          </p:cNvSpPr>
          <p:nvPr>
            <p:ph type="body" sz="quarter" idx="14" hasCustomPrompt="1"/>
          </p:nvPr>
        </p:nvSpPr>
        <p:spPr>
          <a:xfrm>
            <a:off x="8241398" y="1849148"/>
            <a:ext cx="3329203" cy="4471459"/>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a:p>
            <a:pPr lvl="1"/>
            <a:endParaRPr lang="en-US" dirty="0"/>
          </a:p>
        </p:txBody>
      </p:sp>
      <p:sp>
        <p:nvSpPr>
          <p:cNvPr id="19" name="Text Placeholder 5">
            <a:extLst>
              <a:ext uri="{FF2B5EF4-FFF2-40B4-BE49-F238E27FC236}">
                <a16:creationId xmlns:a16="http://schemas.microsoft.com/office/drawing/2014/main" id="{8B2297D4-D248-4AD6-95D2-249473A464FF}"/>
              </a:ext>
            </a:extLst>
          </p:cNvPr>
          <p:cNvSpPr>
            <a:spLocks noGrp="1"/>
          </p:cNvSpPr>
          <p:nvPr>
            <p:ph type="body" sz="quarter" idx="15" hasCustomPrompt="1"/>
          </p:nvPr>
        </p:nvSpPr>
        <p:spPr>
          <a:xfrm>
            <a:off x="4384302" y="5765494"/>
            <a:ext cx="3423819"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Tree>
    <p:extLst>
      <p:ext uri="{BB962C8B-B14F-4D97-AF65-F5344CB8AC3E}">
        <p14:creationId xmlns:p14="http://schemas.microsoft.com/office/powerpoint/2010/main" val="319124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understanding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B6A2FB4-E765-4737-BC68-9085237CDB8A}"/>
              </a:ext>
            </a:extLst>
          </p:cNvPr>
          <p:cNvSpPr>
            <a:spLocks noGrp="1"/>
          </p:cNvSpPr>
          <p:nvPr>
            <p:ph type="body" sz="quarter" idx="12" hasCustomPrompt="1"/>
          </p:nvPr>
        </p:nvSpPr>
        <p:spPr>
          <a:xfrm>
            <a:off x="659006" y="1820546"/>
            <a:ext cx="3272053" cy="2698781"/>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a:p>
            <a:pPr lvl="1"/>
            <a:endParaRPr lang="en-US" dirty="0"/>
          </a:p>
        </p:txBody>
      </p:sp>
      <p:sp>
        <p:nvSpPr>
          <p:cNvPr id="6" name="Text Placeholder 5">
            <a:extLst>
              <a:ext uri="{FF2B5EF4-FFF2-40B4-BE49-F238E27FC236}">
                <a16:creationId xmlns:a16="http://schemas.microsoft.com/office/drawing/2014/main" id="{798ADA8F-5BB4-4266-B635-6C922DC44131}"/>
              </a:ext>
            </a:extLst>
          </p:cNvPr>
          <p:cNvSpPr>
            <a:spLocks noGrp="1"/>
          </p:cNvSpPr>
          <p:nvPr>
            <p:ph type="body" sz="quarter" idx="15" hasCustomPrompt="1"/>
          </p:nvPr>
        </p:nvSpPr>
        <p:spPr>
          <a:xfrm>
            <a:off x="4258945" y="4544266"/>
            <a:ext cx="364575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8" name="Text Placeholder 5">
            <a:extLst>
              <a:ext uri="{FF2B5EF4-FFF2-40B4-BE49-F238E27FC236}">
                <a16:creationId xmlns:a16="http://schemas.microsoft.com/office/drawing/2014/main" id="{825779AA-5A71-4B86-B048-77D3A887EA26}"/>
              </a:ext>
            </a:extLst>
          </p:cNvPr>
          <p:cNvSpPr>
            <a:spLocks noGrp="1"/>
          </p:cNvSpPr>
          <p:nvPr>
            <p:ph type="body" sz="quarter" idx="16" hasCustomPrompt="1"/>
          </p:nvPr>
        </p:nvSpPr>
        <p:spPr>
          <a:xfrm>
            <a:off x="8089047" y="4544266"/>
            <a:ext cx="364575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Tree>
    <p:extLst>
      <p:ext uri="{BB962C8B-B14F-4D97-AF65-F5344CB8AC3E}">
        <p14:creationId xmlns:p14="http://schemas.microsoft.com/office/powerpoint/2010/main" val="371913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ersonnel">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B6A2FB4-E765-4737-BC68-9085237CDB8A}"/>
              </a:ext>
            </a:extLst>
          </p:cNvPr>
          <p:cNvSpPr>
            <a:spLocks noGrp="1"/>
          </p:cNvSpPr>
          <p:nvPr>
            <p:ph type="body" sz="quarter" idx="12" hasCustomPrompt="1"/>
          </p:nvPr>
        </p:nvSpPr>
        <p:spPr>
          <a:xfrm>
            <a:off x="659006" y="3534251"/>
            <a:ext cx="3255769" cy="2342952"/>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0" name="Text Placeholder 10">
            <a:extLst>
              <a:ext uri="{FF2B5EF4-FFF2-40B4-BE49-F238E27FC236}">
                <a16:creationId xmlns:a16="http://schemas.microsoft.com/office/drawing/2014/main" id="{C404936E-EEC2-4AD8-B031-DEE4755A792D}"/>
              </a:ext>
            </a:extLst>
          </p:cNvPr>
          <p:cNvSpPr>
            <a:spLocks noGrp="1"/>
          </p:cNvSpPr>
          <p:nvPr>
            <p:ph type="body" sz="quarter" idx="13" hasCustomPrompt="1"/>
          </p:nvPr>
        </p:nvSpPr>
        <p:spPr>
          <a:xfrm>
            <a:off x="4396834" y="3864928"/>
            <a:ext cx="3385092" cy="2012275"/>
          </a:xfrm>
          <a:prstGeom prst="rect">
            <a:avLst/>
          </a:prstGeom>
        </p:spPr>
        <p:txBody>
          <a:bodyPr/>
          <a:lstStyle>
            <a:lvl1pPr marL="0" indent="0">
              <a:buSzPct val="65000"/>
              <a:buFont typeface="Wingdings 3" panose="05040102010807070707" pitchFamily="18" charset="2"/>
              <a:buNone/>
              <a:defRPr sz="1200">
                <a:solidFill>
                  <a:srgbClr val="252525"/>
                </a:solidFill>
              </a:defRPr>
            </a:lvl1pPr>
            <a:lvl2pPr marL="457200" indent="0">
              <a:buFont typeface="Calibri" panose="020F0502020204030204" pitchFamily="34" charset="0"/>
              <a:buNone/>
              <a:defRPr sz="1200"/>
            </a:lvl2pPr>
          </a:lstStyle>
          <a:p>
            <a:pPr lvl="0"/>
            <a:r>
              <a:rPr lang="en-US" dirty="0"/>
              <a:t>Text</a:t>
            </a:r>
          </a:p>
        </p:txBody>
      </p:sp>
      <p:sp>
        <p:nvSpPr>
          <p:cNvPr id="15" name="Text Placeholder 10">
            <a:extLst>
              <a:ext uri="{FF2B5EF4-FFF2-40B4-BE49-F238E27FC236}">
                <a16:creationId xmlns:a16="http://schemas.microsoft.com/office/drawing/2014/main" id="{46A92CA5-2DBE-4043-A38F-58C6260E63C1}"/>
              </a:ext>
            </a:extLst>
          </p:cNvPr>
          <p:cNvSpPr>
            <a:spLocks noGrp="1"/>
          </p:cNvSpPr>
          <p:nvPr>
            <p:ph type="body" sz="quarter" idx="14" hasCustomPrompt="1"/>
          </p:nvPr>
        </p:nvSpPr>
        <p:spPr>
          <a:xfrm>
            <a:off x="8190551" y="3864928"/>
            <a:ext cx="3409630" cy="2031325"/>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9" name="Text Placeholder 5">
            <a:extLst>
              <a:ext uri="{FF2B5EF4-FFF2-40B4-BE49-F238E27FC236}">
                <a16:creationId xmlns:a16="http://schemas.microsoft.com/office/drawing/2014/main" id="{F78CD452-4DA4-4332-AAB2-9985927CC7E6}"/>
              </a:ext>
            </a:extLst>
          </p:cNvPr>
          <p:cNvSpPr>
            <a:spLocks noGrp="1"/>
          </p:cNvSpPr>
          <p:nvPr>
            <p:ph type="body" sz="quarter" idx="15" hasCustomPrompt="1"/>
          </p:nvPr>
        </p:nvSpPr>
        <p:spPr>
          <a:xfrm>
            <a:off x="4936838" y="3567201"/>
            <a:ext cx="232651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
        <p:nvSpPr>
          <p:cNvPr id="11" name="Text Placeholder 5">
            <a:extLst>
              <a:ext uri="{FF2B5EF4-FFF2-40B4-BE49-F238E27FC236}">
                <a16:creationId xmlns:a16="http://schemas.microsoft.com/office/drawing/2014/main" id="{5D752ADF-C7F3-4E97-B621-F07120190881}"/>
              </a:ext>
            </a:extLst>
          </p:cNvPr>
          <p:cNvSpPr>
            <a:spLocks noGrp="1"/>
          </p:cNvSpPr>
          <p:nvPr>
            <p:ph type="body" sz="quarter" idx="16" hasCustomPrompt="1"/>
          </p:nvPr>
        </p:nvSpPr>
        <p:spPr>
          <a:xfrm>
            <a:off x="8743925" y="3574396"/>
            <a:ext cx="2326512" cy="230831"/>
          </a:xfrm>
          <a:prstGeom prst="rect">
            <a:avLst/>
          </a:prstGeom>
        </p:spPr>
        <p:txBody>
          <a:bodyPr/>
          <a:lstStyle>
            <a:lvl1pPr marL="0" indent="0">
              <a:buNone/>
              <a:defRPr sz="900">
                <a:solidFill>
                  <a:srgbClr val="252525"/>
                </a:solidFill>
                <a:latin typeface="Muli ExtraBold" pitchFamily="2" charset="0"/>
              </a:defRPr>
            </a:lvl1pPr>
          </a:lstStyle>
          <a:p>
            <a:pPr lvl="0"/>
            <a:r>
              <a:rPr lang="en-US" dirty="0"/>
              <a:t>Caption</a:t>
            </a:r>
          </a:p>
        </p:txBody>
      </p:sp>
    </p:spTree>
    <p:extLst>
      <p:ext uri="{BB962C8B-B14F-4D97-AF65-F5344CB8AC3E}">
        <p14:creationId xmlns:p14="http://schemas.microsoft.com/office/powerpoint/2010/main" val="372958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ign build project experienc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3C52818-1C02-41D9-A4D6-E4E20A158669}"/>
              </a:ext>
            </a:extLst>
          </p:cNvPr>
          <p:cNvSpPr>
            <a:spLocks noGrp="1"/>
          </p:cNvSpPr>
          <p:nvPr>
            <p:ph type="body" sz="quarter" idx="14" hasCustomPrompt="1"/>
          </p:nvPr>
        </p:nvSpPr>
        <p:spPr>
          <a:xfrm>
            <a:off x="661774" y="1836103"/>
            <a:ext cx="3326435" cy="4142828"/>
          </a:xfrm>
          <a:prstGeom prst="rect">
            <a:avLst/>
          </a:prstGeom>
        </p:spPr>
        <p:txBody>
          <a:bodyPr/>
          <a:lstStyle>
            <a:lvl1pPr marL="342900" indent="-342900">
              <a:buSzPct val="65000"/>
              <a:buFont typeface="Wingdings 3" panose="05040102010807070707" pitchFamily="18" charset="2"/>
              <a:buChar char=""/>
              <a:defRPr sz="1200">
                <a:solidFill>
                  <a:srgbClr val="252525"/>
                </a:solidFill>
              </a:defRPr>
            </a:lvl1pPr>
            <a:lvl2pPr marL="457200" indent="0">
              <a:buFont typeface="Calibri" panose="020F0502020204030204" pitchFamily="34" charset="0"/>
              <a:buNone/>
              <a:defRPr sz="1500"/>
            </a:lvl2pPr>
          </a:lstStyle>
          <a:p>
            <a:pPr lvl="0"/>
            <a:r>
              <a:rPr lang="en-US" dirty="0"/>
              <a:t>Text</a:t>
            </a:r>
          </a:p>
        </p:txBody>
      </p:sp>
    </p:spTree>
    <p:extLst>
      <p:ext uri="{BB962C8B-B14F-4D97-AF65-F5344CB8AC3E}">
        <p14:creationId xmlns:p14="http://schemas.microsoft.com/office/powerpoint/2010/main" val="181130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y select am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73776E6C-51E2-4C83-BC91-E7C343E90BBC}"/>
              </a:ext>
            </a:extLst>
          </p:cNvPr>
          <p:cNvSpPr>
            <a:spLocks noGrp="1"/>
          </p:cNvSpPr>
          <p:nvPr>
            <p:ph type="body" sz="quarter" idx="12" hasCustomPrompt="1"/>
          </p:nvPr>
        </p:nvSpPr>
        <p:spPr>
          <a:xfrm>
            <a:off x="611381" y="1845150"/>
            <a:ext cx="3329203" cy="4535496"/>
          </a:xfrm>
          <a:prstGeom prst="rect">
            <a:avLst/>
          </a:prstGeom>
        </p:spPr>
        <p:txBody>
          <a:bodyPr/>
          <a:lstStyle>
            <a:lvl1pPr marL="342900" indent="-342900">
              <a:buSzPct val="65000"/>
              <a:buFont typeface="Wingdings 3" panose="05040102010807070707" pitchFamily="18" charset="2"/>
              <a:buChar char=""/>
              <a:defRPr sz="1500">
                <a:solidFill>
                  <a:srgbClr val="252525"/>
                </a:solidFill>
              </a:defRPr>
            </a:lvl1pPr>
            <a:lvl2pPr marL="457200" indent="0">
              <a:buFont typeface="Calibri" panose="020F0502020204030204" pitchFamily="34" charset="0"/>
              <a:buNone/>
              <a:defRPr sz="1500"/>
            </a:lvl2pPr>
          </a:lstStyle>
          <a:p>
            <a:pPr lvl="0"/>
            <a:r>
              <a:rPr lang="en-US" dirty="0"/>
              <a:t>Text</a:t>
            </a:r>
          </a:p>
        </p:txBody>
      </p:sp>
      <p:sp>
        <p:nvSpPr>
          <p:cNvPr id="14" name="Text Placeholder 10">
            <a:extLst>
              <a:ext uri="{FF2B5EF4-FFF2-40B4-BE49-F238E27FC236}">
                <a16:creationId xmlns:a16="http://schemas.microsoft.com/office/drawing/2014/main" id="{F230B0CB-2DE5-4E45-8226-941CF584CE1C}"/>
              </a:ext>
            </a:extLst>
          </p:cNvPr>
          <p:cNvSpPr>
            <a:spLocks noGrp="1"/>
          </p:cNvSpPr>
          <p:nvPr>
            <p:ph type="body" sz="quarter" idx="13" hasCustomPrompt="1"/>
          </p:nvPr>
        </p:nvSpPr>
        <p:spPr>
          <a:xfrm>
            <a:off x="8253195" y="1845150"/>
            <a:ext cx="3481604" cy="4535496"/>
          </a:xfrm>
          <a:prstGeom prst="rect">
            <a:avLst/>
          </a:prstGeom>
        </p:spPr>
        <p:txBody>
          <a:bodyPr/>
          <a:lstStyle>
            <a:lvl1pPr marL="0" indent="0">
              <a:buSzPct val="65000"/>
              <a:buFontTx/>
              <a:buNone/>
              <a:defRPr sz="1500">
                <a:solidFill>
                  <a:srgbClr val="252525"/>
                </a:solidFill>
              </a:defRPr>
            </a:lvl1pPr>
            <a:lvl2pPr marL="457200" indent="0">
              <a:buFont typeface="Calibri" panose="020F0502020204030204" pitchFamily="34" charset="0"/>
              <a:buNone/>
              <a:defRPr sz="1500"/>
            </a:lvl2pPr>
          </a:lstStyle>
          <a:p>
            <a:pPr lvl="0"/>
            <a:r>
              <a:rPr lang="en-US" dirty="0"/>
              <a:t>Text</a:t>
            </a:r>
          </a:p>
        </p:txBody>
      </p:sp>
    </p:spTree>
    <p:extLst>
      <p:ext uri="{BB962C8B-B14F-4D97-AF65-F5344CB8AC3E}">
        <p14:creationId xmlns:p14="http://schemas.microsoft.com/office/powerpoint/2010/main" val="6689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0C25FF8-2D2A-4938-A3FD-876F25C69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503378"/>
            <a:ext cx="685800" cy="207741"/>
          </a:xfrm>
          <a:prstGeom prst="rect">
            <a:avLst/>
          </a:prstGeom>
        </p:spPr>
      </p:pic>
      <p:pic>
        <p:nvPicPr>
          <p:cNvPr id="30" name="Picture 29">
            <a:extLst>
              <a:ext uri="{FF2B5EF4-FFF2-40B4-BE49-F238E27FC236}">
                <a16:creationId xmlns:a16="http://schemas.microsoft.com/office/drawing/2014/main" id="{B72EA18B-027C-4C18-BB6D-B92C10140127}"/>
              </a:ext>
            </a:extLst>
          </p:cNvPr>
          <p:cNvPicPr>
            <a:picLocks noChangeAspect="1"/>
          </p:cNvPicPr>
          <p:nvPr userDrawn="1"/>
        </p:nvPicPr>
        <p:blipFill>
          <a:blip r:embed="rId14">
            <a:alphaModFix amt="35000"/>
            <a:extLst>
              <a:ext uri="{28A0092B-C50C-407E-A947-70E740481C1C}">
                <a14:useLocalDpi xmlns:a14="http://schemas.microsoft.com/office/drawing/2010/main" val="0"/>
              </a:ext>
            </a:extLst>
          </a:blip>
          <a:srcRect/>
          <a:stretch/>
        </p:blipFill>
        <p:spPr>
          <a:xfrm>
            <a:off x="1143000" y="6436891"/>
            <a:ext cx="326710" cy="420738"/>
          </a:xfrm>
          <a:prstGeom prst="rect">
            <a:avLst/>
          </a:prstGeom>
          <a:noFill/>
          <a:ln>
            <a:noFill/>
          </a:ln>
        </p:spPr>
      </p:pic>
      <p:sp>
        <p:nvSpPr>
          <p:cNvPr id="31" name="Rectangle 30">
            <a:extLst>
              <a:ext uri="{FF2B5EF4-FFF2-40B4-BE49-F238E27FC236}">
                <a16:creationId xmlns:a16="http://schemas.microsoft.com/office/drawing/2014/main" id="{981B986A-1B04-4732-B0B3-B50F51D9D1BC}"/>
              </a:ext>
            </a:extLst>
          </p:cNvPr>
          <p:cNvSpPr/>
          <p:nvPr userDrawn="1"/>
        </p:nvSpPr>
        <p:spPr>
          <a:xfrm>
            <a:off x="1469710" y="6436519"/>
            <a:ext cx="10722290" cy="421481"/>
          </a:xfrm>
          <a:prstGeom prst="rect">
            <a:avLst/>
          </a:prstGeom>
          <a:solidFill>
            <a:srgbClr val="DFE4E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974455F-2257-496F-AA6F-9813E269D55A}"/>
              </a:ext>
            </a:extLst>
          </p:cNvPr>
          <p:cNvSpPr txBox="1"/>
          <p:nvPr userDrawn="1"/>
        </p:nvSpPr>
        <p:spPr>
          <a:xfrm>
            <a:off x="1469709" y="6497328"/>
            <a:ext cx="6016941" cy="276999"/>
          </a:xfrm>
          <a:prstGeom prst="rect">
            <a:avLst/>
          </a:prstGeom>
          <a:noFill/>
        </p:spPr>
        <p:txBody>
          <a:bodyPr wrap="square" rtlCol="0">
            <a:spAutoFit/>
          </a:bodyPr>
          <a:lstStyle/>
          <a:p>
            <a:r>
              <a:rPr lang="en-US" sz="1200" spc="100" dirty="0">
                <a:solidFill>
                  <a:srgbClr val="252525"/>
                </a:solidFill>
                <a:latin typeface="Akzidenz Grotesk BE XBdCn" panose="02000506060000020004" pitchFamily="50" charset="0"/>
              </a:rPr>
              <a:t>Van Voorhis Road Public Meeting</a:t>
            </a:r>
          </a:p>
        </p:txBody>
      </p:sp>
      <p:sp>
        <p:nvSpPr>
          <p:cNvPr id="12" name="Slide Number Placeholder 7">
            <a:extLst>
              <a:ext uri="{FF2B5EF4-FFF2-40B4-BE49-F238E27FC236}">
                <a16:creationId xmlns:a16="http://schemas.microsoft.com/office/drawing/2014/main" id="{7F6B7A45-4B55-4FF8-AB77-61F7CB060C58}"/>
              </a:ext>
            </a:extLst>
          </p:cNvPr>
          <p:cNvSpPr txBox="1">
            <a:spLocks/>
          </p:cNvSpPr>
          <p:nvPr userDrawn="1"/>
        </p:nvSpPr>
        <p:spPr>
          <a:xfrm>
            <a:off x="11201398" y="6448070"/>
            <a:ext cx="5334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4436B"/>
                </a:solidFill>
                <a:latin typeface="Akzidenz Grotesk BE BoldCn" panose="0200050605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C5D912"/>
                </a:solidFill>
                <a:effectLst/>
                <a:uLnTx/>
                <a:uFillTx/>
                <a:latin typeface="Akzidenz Grotesk BE Cn" panose="02000506040000020004" pitchFamily="50" charset="0"/>
                <a:ea typeface="+mn-ea"/>
                <a:cs typeface="+mn-cs"/>
              </a:rPr>
              <a:t>|</a:t>
            </a:r>
            <a:r>
              <a:rPr kumimoji="0" lang="en-US" sz="1200" b="0" i="0" u="none" strike="noStrike" kern="1200" cap="none" spc="300" normalizeH="0" baseline="0" noProof="0" dirty="0">
                <a:ln>
                  <a:noFill/>
                </a:ln>
                <a:solidFill>
                  <a:srgbClr val="252525"/>
                </a:solidFill>
                <a:effectLst/>
                <a:uLnTx/>
                <a:uFillTx/>
                <a:latin typeface="Akzidenz Grotesk BE Cn" panose="02000506040000020004" pitchFamily="50" charset="0"/>
                <a:ea typeface="+mn-ea"/>
                <a:cs typeface="+mn-cs"/>
              </a:rPr>
              <a:t> </a:t>
            </a:r>
            <a:fld id="{FF674B59-377C-4654-99B7-52E57A82242C}" type="slidenum">
              <a:rPr kumimoji="0" lang="en-US" sz="1200" b="0" i="0" u="none" strike="noStrike" kern="1200" cap="none" spc="0" normalizeH="0" baseline="0" noProof="0" smtClean="0">
                <a:ln>
                  <a:noFill/>
                </a:ln>
                <a:solidFill>
                  <a:srgbClr val="24436B"/>
                </a:solidFill>
                <a:effectLst/>
                <a:uLnTx/>
                <a:uFillTx/>
                <a:latin typeface="Akzidenz Grotesk BE BoldCn" panose="0200050605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4436B"/>
              </a:solidFill>
              <a:effectLst/>
              <a:uLnTx/>
              <a:uFillTx/>
              <a:latin typeface="Akzidenz Grotesk BE BoldCn" panose="02000506050000020004" pitchFamily="50" charset="0"/>
              <a:ea typeface="+mn-ea"/>
              <a:cs typeface="+mn-cs"/>
            </a:endParaRPr>
          </a:p>
        </p:txBody>
      </p:sp>
    </p:spTree>
    <p:extLst>
      <p:ext uri="{BB962C8B-B14F-4D97-AF65-F5344CB8AC3E}">
        <p14:creationId xmlns:p14="http://schemas.microsoft.com/office/powerpoint/2010/main" val="72325113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868055"/>
      </p:ext>
    </p:extLst>
  </p:cSld>
  <p:clrMap bg1="lt1" tx1="dk1" bg2="lt2" tx2="dk2" accent1="accent1" accent2="accent2" accent3="accent3" accent4="accent4" accent5="accent5" accent6="accent6" hlink="hlink" folHlink="folHlink"/>
  <p:sldLayoutIdLst>
    <p:sldLayoutId id="2147483653" r:id="rId1"/>
    <p:sldLayoutId id="214748365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JP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hyperlink" Target="https://nam04.safelinks.protection.outlook.com/?url=http%3A%2F%2Fgo.wv.gov%2Fdotcomment&amp;data=02%7C01%7CJTWIGG%40amtengineering.com%7C9a9c47e9a7e444236cd908d833605084%7C84e6bb5c2b2a40eaaf0d6be59b35ed17%7C0%7C0%7C637315836043294309&amp;sdata=G0gWmpYH5DKRe6E%2BILt%2FjqwGXUY0gp57r5zmbIALdD4%3D&amp;reserved=0"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9DEAC1-DF4F-46EE-A296-42DBA6900E44}"/>
              </a:ext>
            </a:extLst>
          </p:cNvPr>
          <p:cNvSpPr/>
          <p:nvPr/>
        </p:nvSpPr>
        <p:spPr>
          <a:xfrm>
            <a:off x="295890" y="1637299"/>
            <a:ext cx="11766491"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next live presentation will begin</a:t>
            </a:r>
          </a:p>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 5:00 pm</a:t>
            </a:r>
          </a:p>
        </p:txBody>
      </p:sp>
    </p:spTree>
    <p:extLst>
      <p:ext uri="{BB962C8B-B14F-4D97-AF65-F5344CB8AC3E}">
        <p14:creationId xmlns:p14="http://schemas.microsoft.com/office/powerpoint/2010/main" val="2089001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F94F01-2FEB-4333-90C0-4B66B4542590}"/>
              </a:ext>
            </a:extLst>
          </p:cNvPr>
          <p:cNvSpPr/>
          <p:nvPr/>
        </p:nvSpPr>
        <p:spPr>
          <a:xfrm>
            <a:off x="0" y="0"/>
            <a:ext cx="4113306"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113306" y="-1021"/>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23878" y="190089"/>
            <a:ext cx="4113306"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PEDESTRIAN IMPROVEMENTS</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sp>
        <p:nvSpPr>
          <p:cNvPr id="8" name="TextBox 7">
            <a:extLst>
              <a:ext uri="{FF2B5EF4-FFF2-40B4-BE49-F238E27FC236}">
                <a16:creationId xmlns:a16="http://schemas.microsoft.com/office/drawing/2014/main" id="{83AA38AD-3503-421B-8109-87C33A00460B}"/>
              </a:ext>
            </a:extLst>
          </p:cNvPr>
          <p:cNvSpPr txBox="1"/>
          <p:nvPr/>
        </p:nvSpPr>
        <p:spPr>
          <a:xfrm>
            <a:off x="131734" y="1190363"/>
            <a:ext cx="3373066" cy="4832092"/>
          </a:xfrm>
          <a:prstGeom prst="rect">
            <a:avLst/>
          </a:prstGeom>
          <a:noFill/>
        </p:spPr>
        <p:txBody>
          <a:bodyPr wrap="square">
            <a:spAutoFit/>
          </a:bodyPr>
          <a:lstStyle/>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Sidewalk Renovated and Extended from WV 705 to Southview Drive</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Enhanced Pedestrian Accommodation at WV 705</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Paved Shoulders provided from Southview Street to south of West Run Road</a:t>
            </a:r>
          </a:p>
        </p:txBody>
      </p:sp>
      <p:pic>
        <p:nvPicPr>
          <p:cNvPr id="3" name="Picture 2" descr="A narrow road&#10;&#10;Description automatically generated">
            <a:extLst>
              <a:ext uri="{FF2B5EF4-FFF2-40B4-BE49-F238E27FC236}">
                <a16:creationId xmlns:a16="http://schemas.microsoft.com/office/drawing/2014/main" id="{EC0D1415-21CC-43C9-9D78-19C405BEB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713" y="1310164"/>
            <a:ext cx="8675287" cy="4237671"/>
          </a:xfrm>
          <a:prstGeom prst="rect">
            <a:avLst/>
          </a:prstGeom>
        </p:spPr>
      </p:pic>
      <p:sp>
        <p:nvSpPr>
          <p:cNvPr id="4" name="TextBox 3">
            <a:extLst>
              <a:ext uri="{FF2B5EF4-FFF2-40B4-BE49-F238E27FC236}">
                <a16:creationId xmlns:a16="http://schemas.microsoft.com/office/drawing/2014/main" id="{2AE98311-257F-4A78-9882-9F6D9C411BAA}"/>
              </a:ext>
            </a:extLst>
          </p:cNvPr>
          <p:cNvSpPr txBox="1"/>
          <p:nvPr/>
        </p:nvSpPr>
        <p:spPr>
          <a:xfrm>
            <a:off x="7208196" y="5240058"/>
            <a:ext cx="29474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Proposed Sidewalk Extension</a:t>
            </a:r>
          </a:p>
        </p:txBody>
      </p:sp>
    </p:spTree>
    <p:extLst>
      <p:ext uri="{BB962C8B-B14F-4D97-AF65-F5344CB8AC3E}">
        <p14:creationId xmlns:p14="http://schemas.microsoft.com/office/powerpoint/2010/main" val="3249277412"/>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F94F01-2FEB-4333-90C0-4B66B4542590}"/>
              </a:ext>
            </a:extLst>
          </p:cNvPr>
          <p:cNvSpPr/>
          <p:nvPr/>
        </p:nvSpPr>
        <p:spPr>
          <a:xfrm>
            <a:off x="0" y="0"/>
            <a:ext cx="4113306"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113306" y="-1021"/>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23878" y="190089"/>
            <a:ext cx="4113306"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DRAINAGE IMPROVEMENTS</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sp>
        <p:nvSpPr>
          <p:cNvPr id="8" name="TextBox 7">
            <a:extLst>
              <a:ext uri="{FF2B5EF4-FFF2-40B4-BE49-F238E27FC236}">
                <a16:creationId xmlns:a16="http://schemas.microsoft.com/office/drawing/2014/main" id="{83AA38AD-3503-421B-8109-87C33A00460B}"/>
              </a:ext>
            </a:extLst>
          </p:cNvPr>
          <p:cNvSpPr txBox="1"/>
          <p:nvPr/>
        </p:nvSpPr>
        <p:spPr>
          <a:xfrm>
            <a:off x="313717" y="1122270"/>
            <a:ext cx="3799590" cy="4401205"/>
          </a:xfrm>
          <a:prstGeom prst="rect">
            <a:avLst/>
          </a:prstGeom>
          <a:noFill/>
        </p:spPr>
        <p:txBody>
          <a:bodyPr wrap="square">
            <a:spAutoFit/>
          </a:bodyPr>
          <a:lstStyle/>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Drainage Improvements throughout project</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Additional inlets to collect more runoff from travel lanes</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Closing and piping eroding ditches</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Armoring ditches to prevent erosion</a:t>
            </a:r>
          </a:p>
          <a:p>
            <a:pPr marL="342900" lvl="2" indent="-342900" fontAlgn="base">
              <a:spcAft>
                <a:spcPts val="1200"/>
              </a:spcAft>
              <a:buClr>
                <a:srgbClr val="595959"/>
              </a:buClr>
              <a:buSzPct val="85000"/>
              <a:buFont typeface="Webdings" panose="05030102010509060703" pitchFamily="18" charset="2"/>
              <a:buChar char="4"/>
            </a:pPr>
            <a:endParaRPr lang="en-US" sz="2400" dirty="0">
              <a:cs typeface="Calibri Light" panose="020F0302020204030204" pitchFamily="34" charset="0"/>
            </a:endParaRPr>
          </a:p>
        </p:txBody>
      </p:sp>
      <p:pic>
        <p:nvPicPr>
          <p:cNvPr id="3" name="Picture 2" descr="A picture containing grass, outdoor, standing, young&#10;&#10;Description automatically generated">
            <a:extLst>
              <a:ext uri="{FF2B5EF4-FFF2-40B4-BE49-F238E27FC236}">
                <a16:creationId xmlns:a16="http://schemas.microsoft.com/office/drawing/2014/main" id="{52D24906-67C0-49E3-9652-5C71B80AD19C}"/>
              </a:ext>
            </a:extLst>
          </p:cNvPr>
          <p:cNvPicPr>
            <a:picLocks noChangeAspect="1"/>
          </p:cNvPicPr>
          <p:nvPr/>
        </p:nvPicPr>
        <p:blipFill rotWithShape="1">
          <a:blip r:embed="rId5">
            <a:extLst>
              <a:ext uri="{28A0092B-C50C-407E-A947-70E740481C1C}">
                <a14:useLocalDpi xmlns:a14="http://schemas.microsoft.com/office/drawing/2010/main" val="0"/>
              </a:ext>
            </a:extLst>
          </a:blip>
          <a:srcRect l="606" t="606"/>
          <a:stretch/>
        </p:blipFill>
        <p:spPr>
          <a:xfrm>
            <a:off x="6847535" y="190089"/>
            <a:ext cx="4048206" cy="3036156"/>
          </a:xfrm>
          <a:prstGeom prst="rect">
            <a:avLst/>
          </a:prstGeom>
        </p:spPr>
      </p:pic>
      <p:pic>
        <p:nvPicPr>
          <p:cNvPr id="5" name="Picture 4" descr="A house that has a sign on the side of a road&#10;&#10;Description automatically generated">
            <a:extLst>
              <a:ext uri="{FF2B5EF4-FFF2-40B4-BE49-F238E27FC236}">
                <a16:creationId xmlns:a16="http://schemas.microsoft.com/office/drawing/2014/main" id="{DB1008D5-DD23-4A94-8A07-278DDEBAF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535" y="3390968"/>
            <a:ext cx="4048207" cy="3036156"/>
          </a:xfrm>
          <a:prstGeom prst="rect">
            <a:avLst/>
          </a:prstGeom>
        </p:spPr>
      </p:pic>
      <p:sp>
        <p:nvSpPr>
          <p:cNvPr id="6" name="TextBox 5">
            <a:extLst>
              <a:ext uri="{FF2B5EF4-FFF2-40B4-BE49-F238E27FC236}">
                <a16:creationId xmlns:a16="http://schemas.microsoft.com/office/drawing/2014/main" id="{C4EDDDD9-E7BD-43F4-BA46-7359E441266D}"/>
              </a:ext>
            </a:extLst>
          </p:cNvPr>
          <p:cNvSpPr txBox="1"/>
          <p:nvPr/>
        </p:nvSpPr>
        <p:spPr>
          <a:xfrm>
            <a:off x="7558393" y="2905553"/>
            <a:ext cx="2947481" cy="369332"/>
          </a:xfrm>
          <a:prstGeom prst="rect">
            <a:avLst/>
          </a:prstGeom>
          <a:noFill/>
        </p:spPr>
        <p:txBody>
          <a:bodyPr wrap="square" rtlCol="0">
            <a:spAutoFit/>
          </a:bodyPr>
          <a:lstStyle/>
          <a:p>
            <a:pPr algn="l">
              <a:spcAft>
                <a:spcPts val="1200"/>
              </a:spcAft>
              <a:buClr>
                <a:srgbClr val="595959"/>
              </a:buClr>
            </a:pPr>
            <a:r>
              <a:rPr lang="en-US" b="1" i="1" dirty="0">
                <a:solidFill>
                  <a:schemeClr val="bg1"/>
                </a:solidFill>
              </a:rPr>
              <a:t>Existing Van Voorhis Ditch</a:t>
            </a:r>
          </a:p>
        </p:txBody>
      </p:sp>
      <p:sp>
        <p:nvSpPr>
          <p:cNvPr id="10" name="TextBox 9">
            <a:extLst>
              <a:ext uri="{FF2B5EF4-FFF2-40B4-BE49-F238E27FC236}">
                <a16:creationId xmlns:a16="http://schemas.microsoft.com/office/drawing/2014/main" id="{27F48FED-C278-4B1C-9E7C-396E565A066D}"/>
              </a:ext>
            </a:extLst>
          </p:cNvPr>
          <p:cNvSpPr txBox="1"/>
          <p:nvPr/>
        </p:nvSpPr>
        <p:spPr>
          <a:xfrm>
            <a:off x="7665395" y="6096704"/>
            <a:ext cx="2947481" cy="369332"/>
          </a:xfrm>
          <a:prstGeom prst="rect">
            <a:avLst/>
          </a:prstGeom>
          <a:noFill/>
        </p:spPr>
        <p:txBody>
          <a:bodyPr wrap="square" rtlCol="0">
            <a:spAutoFit/>
          </a:bodyPr>
          <a:lstStyle/>
          <a:p>
            <a:pPr algn="l">
              <a:spcAft>
                <a:spcPts val="1200"/>
              </a:spcAft>
              <a:buClr>
                <a:srgbClr val="595959"/>
              </a:buClr>
            </a:pPr>
            <a:r>
              <a:rPr lang="en-US" b="1" i="1" dirty="0">
                <a:solidFill>
                  <a:schemeClr val="bg1"/>
                </a:solidFill>
              </a:rPr>
              <a:t>Example Enclosed Drainage</a:t>
            </a:r>
          </a:p>
        </p:txBody>
      </p:sp>
    </p:spTree>
    <p:extLst>
      <p:ext uri="{BB962C8B-B14F-4D97-AF65-F5344CB8AC3E}">
        <p14:creationId xmlns:p14="http://schemas.microsoft.com/office/powerpoint/2010/main" val="4176017018"/>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F94F01-2FEB-4333-90C0-4B66B4542590}"/>
              </a:ext>
            </a:extLst>
          </p:cNvPr>
          <p:cNvSpPr/>
          <p:nvPr/>
        </p:nvSpPr>
        <p:spPr>
          <a:xfrm>
            <a:off x="0" y="0"/>
            <a:ext cx="3238499"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238499" y="0"/>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85184" y="1"/>
            <a:ext cx="3238499" cy="830997"/>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Intersection Southview DRIVE</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sp>
        <p:nvSpPr>
          <p:cNvPr id="6" name="Rectangle 5">
            <a:extLst>
              <a:ext uri="{FF2B5EF4-FFF2-40B4-BE49-F238E27FC236}">
                <a16:creationId xmlns:a16="http://schemas.microsoft.com/office/drawing/2014/main" id="{728A2F33-0A62-48CE-B11F-7EA6A2280487}"/>
              </a:ext>
            </a:extLst>
          </p:cNvPr>
          <p:cNvSpPr/>
          <p:nvPr/>
        </p:nvSpPr>
        <p:spPr>
          <a:xfrm>
            <a:off x="0" y="1021085"/>
            <a:ext cx="5058383" cy="1785104"/>
          </a:xfrm>
          <a:prstGeom prst="rect">
            <a:avLst/>
          </a:prstGeom>
        </p:spPr>
        <p:txBody>
          <a:bodyPr wrap="square">
            <a:spAutoFit/>
          </a:bodyPr>
          <a:lstStyle/>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Raise Grade to improve entering Van Voorhis Road</a:t>
            </a:r>
          </a:p>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Flatten Grade at Intersection of Van Voorhis to Improve Walkable Path</a:t>
            </a:r>
          </a:p>
          <a:p>
            <a:pPr marL="342900" lvl="2" indent="-342900" fontAlgn="base">
              <a:spcAft>
                <a:spcPts val="1200"/>
              </a:spcAft>
              <a:buClr>
                <a:srgbClr val="595959"/>
              </a:buClr>
              <a:buSzPct val="85000"/>
              <a:buFont typeface="Webdings" panose="05030102010509060703" pitchFamily="18" charset="2"/>
              <a:buChar char="4"/>
            </a:pPr>
            <a:endParaRPr lang="en-US" dirty="0"/>
          </a:p>
        </p:txBody>
      </p:sp>
      <p:pic>
        <p:nvPicPr>
          <p:cNvPr id="4" name="Picture 3" descr="A person standing next to a road&#10;&#10;Description automatically generated">
            <a:extLst>
              <a:ext uri="{FF2B5EF4-FFF2-40B4-BE49-F238E27FC236}">
                <a16:creationId xmlns:a16="http://schemas.microsoft.com/office/drawing/2014/main" id="{136115B8-D528-46FA-97CA-AA5A3829AAA2}"/>
              </a:ext>
            </a:extLst>
          </p:cNvPr>
          <p:cNvPicPr>
            <a:picLocks noChangeAspect="1"/>
          </p:cNvPicPr>
          <p:nvPr/>
        </p:nvPicPr>
        <p:blipFill rotWithShape="1">
          <a:blip r:embed="rId5">
            <a:extLst>
              <a:ext uri="{28A0092B-C50C-407E-A947-70E740481C1C}">
                <a14:useLocalDpi xmlns:a14="http://schemas.microsoft.com/office/drawing/2010/main" val="0"/>
              </a:ext>
            </a:extLst>
          </a:blip>
          <a:srcRect l="31089" t="35374" r="12177" b="1768"/>
          <a:stretch/>
        </p:blipFill>
        <p:spPr>
          <a:xfrm>
            <a:off x="154888" y="2415233"/>
            <a:ext cx="4748605" cy="3945785"/>
          </a:xfrm>
          <a:prstGeom prst="rect">
            <a:avLst/>
          </a:prstGeom>
        </p:spPr>
      </p:pic>
      <p:pic>
        <p:nvPicPr>
          <p:cNvPr id="8" name="Picture 7" descr="A truck driving down a dirt road&#10;&#10;Description automatically generated">
            <a:extLst>
              <a:ext uri="{FF2B5EF4-FFF2-40B4-BE49-F238E27FC236}">
                <a16:creationId xmlns:a16="http://schemas.microsoft.com/office/drawing/2014/main" id="{F3493C15-A989-4E4E-A0AE-9365E2002DD4}"/>
              </a:ext>
            </a:extLst>
          </p:cNvPr>
          <p:cNvPicPr>
            <a:picLocks noChangeAspect="1"/>
          </p:cNvPicPr>
          <p:nvPr/>
        </p:nvPicPr>
        <p:blipFill rotWithShape="1">
          <a:blip r:embed="rId6">
            <a:extLst>
              <a:ext uri="{28A0092B-C50C-407E-A947-70E740481C1C}">
                <a14:useLocalDpi xmlns:a14="http://schemas.microsoft.com/office/drawing/2010/main" val="0"/>
              </a:ext>
            </a:extLst>
          </a:blip>
          <a:srcRect l="3435" t="14889" r="38605" b="21224"/>
          <a:stretch/>
        </p:blipFill>
        <p:spPr>
          <a:xfrm>
            <a:off x="5411659" y="1021085"/>
            <a:ext cx="6382841" cy="5276700"/>
          </a:xfrm>
          <a:prstGeom prst="rect">
            <a:avLst/>
          </a:prstGeom>
        </p:spPr>
      </p:pic>
      <p:sp>
        <p:nvSpPr>
          <p:cNvPr id="2" name="TextBox 1">
            <a:extLst>
              <a:ext uri="{FF2B5EF4-FFF2-40B4-BE49-F238E27FC236}">
                <a16:creationId xmlns:a16="http://schemas.microsoft.com/office/drawing/2014/main" id="{DC87126E-1888-4357-8A9D-3180F192BD32}"/>
              </a:ext>
            </a:extLst>
          </p:cNvPr>
          <p:cNvSpPr txBox="1"/>
          <p:nvPr/>
        </p:nvSpPr>
        <p:spPr>
          <a:xfrm>
            <a:off x="1624490" y="6053241"/>
            <a:ext cx="29474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Existing Southview Drive</a:t>
            </a:r>
          </a:p>
        </p:txBody>
      </p:sp>
      <p:sp>
        <p:nvSpPr>
          <p:cNvPr id="3" name="TextBox 2">
            <a:extLst>
              <a:ext uri="{FF2B5EF4-FFF2-40B4-BE49-F238E27FC236}">
                <a16:creationId xmlns:a16="http://schemas.microsoft.com/office/drawing/2014/main" id="{9D79614C-C5F7-4506-B4A2-F1291AB609DD}"/>
              </a:ext>
            </a:extLst>
          </p:cNvPr>
          <p:cNvSpPr txBox="1"/>
          <p:nvPr/>
        </p:nvSpPr>
        <p:spPr>
          <a:xfrm>
            <a:off x="7808070" y="5990008"/>
            <a:ext cx="29474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Existing Southview Drive</a:t>
            </a:r>
          </a:p>
        </p:txBody>
      </p:sp>
    </p:spTree>
    <p:extLst>
      <p:ext uri="{BB962C8B-B14F-4D97-AF65-F5344CB8AC3E}">
        <p14:creationId xmlns:p14="http://schemas.microsoft.com/office/powerpoint/2010/main" val="685100328"/>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F94F01-2FEB-4333-90C0-4B66B4542590}"/>
              </a:ext>
            </a:extLst>
          </p:cNvPr>
          <p:cNvSpPr/>
          <p:nvPr/>
        </p:nvSpPr>
        <p:spPr>
          <a:xfrm>
            <a:off x="0" y="0"/>
            <a:ext cx="3238499"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238499" y="0"/>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85184" y="1"/>
            <a:ext cx="3238499" cy="830997"/>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Intersection CLEARVIEW street</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sp>
        <p:nvSpPr>
          <p:cNvPr id="6" name="Rectangle 5">
            <a:extLst>
              <a:ext uri="{FF2B5EF4-FFF2-40B4-BE49-F238E27FC236}">
                <a16:creationId xmlns:a16="http://schemas.microsoft.com/office/drawing/2014/main" id="{728A2F33-0A62-48CE-B11F-7EA6A2280487}"/>
              </a:ext>
            </a:extLst>
          </p:cNvPr>
          <p:cNvSpPr/>
          <p:nvPr/>
        </p:nvSpPr>
        <p:spPr>
          <a:xfrm>
            <a:off x="1" y="1021085"/>
            <a:ext cx="3307404" cy="3262432"/>
          </a:xfrm>
          <a:prstGeom prst="rect">
            <a:avLst/>
          </a:prstGeom>
        </p:spPr>
        <p:txBody>
          <a:bodyPr wrap="square">
            <a:spAutoFit/>
          </a:bodyPr>
          <a:lstStyle/>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Raise Grade to improve entering Van Voorhis Road</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Flatten Grade at Intersection of Van Voorhis to Improve Walkable Path</a:t>
            </a:r>
          </a:p>
          <a:p>
            <a:pPr marL="342900" lvl="2" indent="-342900" fontAlgn="base">
              <a:spcAft>
                <a:spcPts val="1200"/>
              </a:spcAft>
              <a:buClr>
                <a:srgbClr val="595959"/>
              </a:buClr>
              <a:buSzPct val="85000"/>
              <a:buFont typeface="Webdings" panose="05030102010509060703" pitchFamily="18" charset="2"/>
              <a:buChar char="4"/>
            </a:pPr>
            <a:endParaRPr lang="en-US" dirty="0"/>
          </a:p>
        </p:txBody>
      </p:sp>
      <p:pic>
        <p:nvPicPr>
          <p:cNvPr id="2" name="Picture 1">
            <a:extLst>
              <a:ext uri="{FF2B5EF4-FFF2-40B4-BE49-F238E27FC236}">
                <a16:creationId xmlns:a16="http://schemas.microsoft.com/office/drawing/2014/main" id="{523865E5-DD43-4B50-946E-384F8D368026}"/>
              </a:ext>
            </a:extLst>
          </p:cNvPr>
          <p:cNvPicPr>
            <a:picLocks noChangeAspect="1"/>
          </p:cNvPicPr>
          <p:nvPr/>
        </p:nvPicPr>
        <p:blipFill>
          <a:blip r:embed="rId5"/>
          <a:stretch>
            <a:fillRect/>
          </a:stretch>
        </p:blipFill>
        <p:spPr>
          <a:xfrm>
            <a:off x="3411817" y="1429966"/>
            <a:ext cx="8733276" cy="4912468"/>
          </a:xfrm>
          <a:prstGeom prst="rect">
            <a:avLst/>
          </a:prstGeom>
        </p:spPr>
      </p:pic>
      <p:sp>
        <p:nvSpPr>
          <p:cNvPr id="3" name="TextBox 2">
            <a:extLst>
              <a:ext uri="{FF2B5EF4-FFF2-40B4-BE49-F238E27FC236}">
                <a16:creationId xmlns:a16="http://schemas.microsoft.com/office/drawing/2014/main" id="{1503C474-CAA1-4CF2-9A02-E17CD0D92CDF}"/>
              </a:ext>
            </a:extLst>
          </p:cNvPr>
          <p:cNvSpPr txBox="1"/>
          <p:nvPr/>
        </p:nvSpPr>
        <p:spPr>
          <a:xfrm>
            <a:off x="6806122" y="6034657"/>
            <a:ext cx="29474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Existing Clearview Ave</a:t>
            </a:r>
          </a:p>
        </p:txBody>
      </p:sp>
    </p:spTree>
    <p:extLst>
      <p:ext uri="{BB962C8B-B14F-4D97-AF65-F5344CB8AC3E}">
        <p14:creationId xmlns:p14="http://schemas.microsoft.com/office/powerpoint/2010/main" val="315403906"/>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653142" y="0"/>
            <a:ext cx="3554964" cy="1200329"/>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Wedgewood Curve improvement</a:t>
            </a:r>
          </a:p>
          <a:p>
            <a:pPr>
              <a:spcBef>
                <a:spcPct val="0"/>
              </a:spcBef>
              <a:defRPr/>
            </a:pPr>
            <a:endParaRPr lang="en-US" sz="2400" cap="all" dirty="0">
              <a:solidFill>
                <a:schemeClr val="bg1"/>
              </a:solidFill>
              <a:latin typeface="Akzidenz Grotesk BE XBdCn" panose="02000506060000020004" pitchFamily="50" charset="0"/>
            </a:endParaRP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78155" y="879069"/>
            <a:ext cx="3131973" cy="4682403"/>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135942" y="891546"/>
            <a:ext cx="2855166" cy="4555093"/>
          </a:xfrm>
          <a:prstGeom prst="rect">
            <a:avLst/>
          </a:prstGeom>
          <a:noFill/>
        </p:spPr>
        <p:txBody>
          <a:bodyPr wrap="square" rtlCol="0">
            <a:spAutoFit/>
          </a:bodyPr>
          <a:lstStyle/>
          <a:p>
            <a:pPr marL="342900" indent="-342900">
              <a:spcAft>
                <a:spcPts val="1200"/>
              </a:spcAft>
              <a:buClr>
                <a:srgbClr val="595959"/>
              </a:buClr>
              <a:buFont typeface="Webdings" panose="05030102010509060703" pitchFamily="18" charset="2"/>
              <a:buChar char="4"/>
            </a:pPr>
            <a:r>
              <a:rPr lang="en-US" sz="2400" dirty="0"/>
              <a:t>Sharp Horizontal Curve</a:t>
            </a:r>
          </a:p>
          <a:p>
            <a:pPr marL="342900" indent="-342900">
              <a:spcAft>
                <a:spcPts val="1200"/>
              </a:spcAft>
              <a:buClr>
                <a:srgbClr val="595959"/>
              </a:buClr>
              <a:buFont typeface="Webdings" panose="05030102010509060703" pitchFamily="18" charset="2"/>
              <a:buChar char="4"/>
            </a:pPr>
            <a:r>
              <a:rPr lang="en-US" sz="2400" dirty="0"/>
              <a:t>Steep Vertical Grades</a:t>
            </a:r>
          </a:p>
          <a:p>
            <a:pPr marL="342900" indent="-342900">
              <a:spcAft>
                <a:spcPts val="1200"/>
              </a:spcAft>
              <a:buClr>
                <a:srgbClr val="595959"/>
              </a:buClr>
              <a:buFont typeface="Webdings" panose="05030102010509060703" pitchFamily="18" charset="2"/>
              <a:buChar char="4"/>
            </a:pPr>
            <a:r>
              <a:rPr lang="en-US" sz="2400" dirty="0"/>
              <a:t>Limited Sight Distance</a:t>
            </a:r>
          </a:p>
          <a:p>
            <a:pPr marL="342900" indent="-342900">
              <a:spcAft>
                <a:spcPts val="1200"/>
              </a:spcAft>
              <a:buClr>
                <a:srgbClr val="595959"/>
              </a:buClr>
              <a:buFont typeface="Webdings" panose="05030102010509060703" pitchFamily="18" charset="2"/>
              <a:buChar char="4"/>
            </a:pPr>
            <a:r>
              <a:rPr lang="en-US" sz="2400" dirty="0"/>
              <a:t>Rear End Crashes Northbound</a:t>
            </a:r>
          </a:p>
          <a:p>
            <a:pPr marL="342900" indent="-342900">
              <a:spcAft>
                <a:spcPts val="1200"/>
              </a:spcAft>
              <a:buClr>
                <a:srgbClr val="595959"/>
              </a:buClr>
              <a:buFont typeface="Webdings" panose="05030102010509060703" pitchFamily="18" charset="2"/>
              <a:buChar char="4"/>
            </a:pPr>
            <a:r>
              <a:rPr lang="en-US" sz="2400" dirty="0"/>
              <a:t>Narrow Roadway</a:t>
            </a:r>
          </a:p>
          <a:p>
            <a:pPr marL="800100" lvl="1" indent="-342900">
              <a:spcAft>
                <a:spcPts val="1200"/>
              </a:spcAft>
              <a:buClr>
                <a:srgbClr val="595959"/>
              </a:buClr>
              <a:buFont typeface="Webdings" panose="05030102010509060703" pitchFamily="18" charset="2"/>
              <a:buChar char="4"/>
            </a:pPr>
            <a:endParaRPr lang="en-US" sz="2400" dirty="0"/>
          </a:p>
        </p:txBody>
      </p:sp>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pic>
        <p:nvPicPr>
          <p:cNvPr id="20" name="Picture 19" descr="A path with trees on the side of a road&#10;&#10;Description automatically generated">
            <a:extLst>
              <a:ext uri="{FF2B5EF4-FFF2-40B4-BE49-F238E27FC236}">
                <a16:creationId xmlns:a16="http://schemas.microsoft.com/office/drawing/2014/main" id="{8D11E10B-D976-40AC-8723-49706FC4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088" y="891547"/>
            <a:ext cx="8762174" cy="5349384"/>
          </a:xfrm>
          <a:prstGeom prst="rect">
            <a:avLst/>
          </a:prstGeom>
        </p:spPr>
      </p:pic>
      <p:sp>
        <p:nvSpPr>
          <p:cNvPr id="6" name="Rectangle 5">
            <a:extLst>
              <a:ext uri="{FF2B5EF4-FFF2-40B4-BE49-F238E27FC236}">
                <a16:creationId xmlns:a16="http://schemas.microsoft.com/office/drawing/2014/main" id="{FE4E7208-36F8-4862-A0A2-6807ED065743}"/>
              </a:ext>
            </a:extLst>
          </p:cNvPr>
          <p:cNvSpPr/>
          <p:nvPr/>
        </p:nvSpPr>
        <p:spPr>
          <a:xfrm>
            <a:off x="5410658" y="5855598"/>
            <a:ext cx="5519460" cy="369332"/>
          </a:xfrm>
          <a:prstGeom prst="rect">
            <a:avLst/>
          </a:prstGeom>
        </p:spPr>
        <p:txBody>
          <a:bodyPr wrap="square">
            <a:spAutoFit/>
          </a:bodyPr>
          <a:lstStyle/>
          <a:p>
            <a:r>
              <a:rPr lang="en-US" b="1" dirty="0">
                <a:solidFill>
                  <a:schemeClr val="bg1"/>
                </a:solidFill>
              </a:rPr>
              <a:t>           </a:t>
            </a:r>
            <a:r>
              <a:rPr lang="en-US" sz="1400" b="1" i="1" dirty="0">
                <a:solidFill>
                  <a:schemeClr val="bg1"/>
                </a:solidFill>
              </a:rPr>
              <a:t>Existing  Condition – Van Voorhis at Wedgewood Drive</a:t>
            </a:r>
          </a:p>
        </p:txBody>
      </p:sp>
    </p:spTree>
    <p:extLst>
      <p:ext uri="{BB962C8B-B14F-4D97-AF65-F5344CB8AC3E}">
        <p14:creationId xmlns:p14="http://schemas.microsoft.com/office/powerpoint/2010/main" val="1837714252"/>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 driving on a highway&#10;&#10;Description automatically generated">
            <a:extLst>
              <a:ext uri="{FF2B5EF4-FFF2-40B4-BE49-F238E27FC236}">
                <a16:creationId xmlns:a16="http://schemas.microsoft.com/office/drawing/2014/main" id="{2EE5BE41-77D4-4EA7-B128-46A1AF74EC14}"/>
              </a:ext>
            </a:extLst>
          </p:cNvPr>
          <p:cNvPicPr>
            <a:picLocks noChangeAspect="1"/>
          </p:cNvPicPr>
          <p:nvPr/>
        </p:nvPicPr>
        <p:blipFill rotWithShape="1">
          <a:blip r:embed="rId3">
            <a:extLst>
              <a:ext uri="{28A0092B-C50C-407E-A947-70E740481C1C}">
                <a14:useLocalDpi xmlns:a14="http://schemas.microsoft.com/office/drawing/2010/main" val="0"/>
              </a:ext>
            </a:extLst>
          </a:blip>
          <a:srcRect l="9696" t="13580" r="16050" b="15973"/>
          <a:stretch/>
        </p:blipFill>
        <p:spPr>
          <a:xfrm>
            <a:off x="8029780" y="3885929"/>
            <a:ext cx="3657600" cy="2569260"/>
          </a:xfrm>
          <a:prstGeom prst="rect">
            <a:avLst/>
          </a:prstGeom>
        </p:spPr>
      </p:pic>
      <p:pic>
        <p:nvPicPr>
          <p:cNvPr id="8" name="Picture 7" descr="A sign on the side of a road&#10;&#10;Description automatically generated">
            <a:extLst>
              <a:ext uri="{FF2B5EF4-FFF2-40B4-BE49-F238E27FC236}">
                <a16:creationId xmlns:a16="http://schemas.microsoft.com/office/drawing/2014/main" id="{92361F07-C9A3-48B2-8184-B3154273C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783" y="3885929"/>
            <a:ext cx="3425680" cy="2569260"/>
          </a:xfrm>
          <a:prstGeom prst="rect">
            <a:avLst/>
          </a:prstGeom>
        </p:spPr>
      </p:pic>
      <p:pic>
        <p:nvPicPr>
          <p:cNvPr id="6" name="Picture 5" descr="A close up of a tree&#10;&#10;Description automatically generated">
            <a:extLst>
              <a:ext uri="{FF2B5EF4-FFF2-40B4-BE49-F238E27FC236}">
                <a16:creationId xmlns:a16="http://schemas.microsoft.com/office/drawing/2014/main" id="{B0AFA0B9-883D-4394-861D-D3B6935E5701}"/>
              </a:ext>
            </a:extLst>
          </p:cNvPr>
          <p:cNvPicPr>
            <a:picLocks noChangeAspect="1"/>
          </p:cNvPicPr>
          <p:nvPr/>
        </p:nvPicPr>
        <p:blipFill rotWithShape="1">
          <a:blip r:embed="rId5">
            <a:extLst>
              <a:ext uri="{28A0092B-C50C-407E-A947-70E740481C1C}">
                <a14:useLocalDpi xmlns:a14="http://schemas.microsoft.com/office/drawing/2010/main" val="0"/>
              </a:ext>
            </a:extLst>
          </a:blip>
          <a:srcRect l="25588" t="-888" r="19031" b="10851"/>
          <a:stretch/>
        </p:blipFill>
        <p:spPr>
          <a:xfrm rot="5400000">
            <a:off x="8363818" y="346374"/>
            <a:ext cx="3046078" cy="3714155"/>
          </a:xfrm>
          <a:prstGeom prst="rect">
            <a:avLst/>
          </a:prstGeom>
        </p:spPr>
      </p:pic>
      <p:pic>
        <p:nvPicPr>
          <p:cNvPr id="3" name="Picture 2" descr="A close up of a street&#10;&#10;Description automatically generated">
            <a:extLst>
              <a:ext uri="{FF2B5EF4-FFF2-40B4-BE49-F238E27FC236}">
                <a16:creationId xmlns:a16="http://schemas.microsoft.com/office/drawing/2014/main" id="{A79399AA-A88A-4BCE-A231-F97E21C30A77}"/>
              </a:ext>
            </a:extLst>
          </p:cNvPr>
          <p:cNvPicPr>
            <a:picLocks noChangeAspect="1"/>
          </p:cNvPicPr>
          <p:nvPr/>
        </p:nvPicPr>
        <p:blipFill rotWithShape="1">
          <a:blip r:embed="rId6">
            <a:extLst>
              <a:ext uri="{28A0092B-C50C-407E-A947-70E740481C1C}">
                <a14:useLocalDpi xmlns:a14="http://schemas.microsoft.com/office/drawing/2010/main" val="0"/>
              </a:ext>
            </a:extLst>
          </a:blip>
          <a:srcRect l="27913" r="968" b="10017"/>
          <a:stretch/>
        </p:blipFill>
        <p:spPr>
          <a:xfrm rot="5400000">
            <a:off x="4625797" y="487399"/>
            <a:ext cx="3039654" cy="3425681"/>
          </a:xfrm>
          <a:prstGeom prst="rect">
            <a:avLst/>
          </a:prstGeom>
        </p:spPr>
      </p:pic>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8"/>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156308" y="905222"/>
            <a:ext cx="3657600" cy="4682403"/>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190573" y="905222"/>
            <a:ext cx="3589070" cy="3447098"/>
          </a:xfrm>
          <a:prstGeom prst="rect">
            <a:avLst/>
          </a:prstGeom>
          <a:noFill/>
        </p:spPr>
        <p:txBody>
          <a:bodyPr wrap="square" rtlCol="0">
            <a:spAutoFit/>
          </a:bodyPr>
          <a:lstStyle/>
          <a:p>
            <a:pPr marL="342900" indent="-342900">
              <a:spcAft>
                <a:spcPts val="1200"/>
              </a:spcAft>
              <a:buClr>
                <a:srgbClr val="595959"/>
              </a:buClr>
              <a:buFont typeface="Webdings" panose="05030102010509060703" pitchFamily="18" charset="2"/>
              <a:buChar char="4"/>
            </a:pPr>
            <a:r>
              <a:rPr lang="en-US" dirty="0"/>
              <a:t>Restricted Sight Distance</a:t>
            </a:r>
          </a:p>
          <a:p>
            <a:pPr marL="800100" lvl="1" indent="-342900">
              <a:spcAft>
                <a:spcPts val="1200"/>
              </a:spcAft>
              <a:buClr>
                <a:srgbClr val="595959"/>
              </a:buClr>
              <a:buFont typeface="Webdings" panose="05030102010509060703" pitchFamily="18" charset="2"/>
              <a:buChar char="4"/>
            </a:pPr>
            <a:r>
              <a:rPr lang="en-US" dirty="0"/>
              <a:t>Realign Hirshman Village Closer To Top of Grade</a:t>
            </a:r>
          </a:p>
          <a:p>
            <a:pPr marL="800100" lvl="1" indent="-342900">
              <a:spcAft>
                <a:spcPts val="1200"/>
              </a:spcAft>
              <a:buClr>
                <a:srgbClr val="595959"/>
              </a:buClr>
              <a:buFont typeface="Webdings" panose="05030102010509060703" pitchFamily="18" charset="2"/>
              <a:buChar char="4"/>
            </a:pPr>
            <a:r>
              <a:rPr lang="en-US" dirty="0"/>
              <a:t>Excavate Hillside To Improve Sight Distance</a:t>
            </a:r>
          </a:p>
          <a:p>
            <a:pPr marL="800100" lvl="1" indent="-342900">
              <a:spcAft>
                <a:spcPts val="1200"/>
              </a:spcAft>
              <a:buClr>
                <a:srgbClr val="595959"/>
              </a:buClr>
              <a:buFont typeface="Webdings" panose="05030102010509060703" pitchFamily="18" charset="2"/>
              <a:buChar char="4"/>
            </a:pPr>
            <a:r>
              <a:rPr lang="en-US" dirty="0"/>
              <a:t>Horizontal Curve Improvement</a:t>
            </a:r>
          </a:p>
          <a:p>
            <a:pPr marL="800100" lvl="1" indent="-342900">
              <a:spcAft>
                <a:spcPts val="1200"/>
              </a:spcAft>
              <a:buClr>
                <a:srgbClr val="595959"/>
              </a:buClr>
              <a:buFont typeface="Webdings" panose="05030102010509060703" pitchFamily="18" charset="2"/>
              <a:buChar char="4"/>
            </a:pPr>
            <a:r>
              <a:rPr lang="en-US" dirty="0"/>
              <a:t>Vertical Curve Improvement</a:t>
            </a:r>
          </a:p>
          <a:p>
            <a:pPr lvl="1">
              <a:spcAft>
                <a:spcPts val="1200"/>
              </a:spcAft>
              <a:buClr>
                <a:srgbClr val="595959"/>
              </a:buClr>
            </a:pPr>
            <a:endParaRPr lang="en-US" sz="2400" dirty="0"/>
          </a:p>
        </p:txBody>
      </p:sp>
      <p:sp>
        <p:nvSpPr>
          <p:cNvPr id="59" name="TextBox 58">
            <a:extLst>
              <a:ext uri="{FF2B5EF4-FFF2-40B4-BE49-F238E27FC236}">
                <a16:creationId xmlns:a16="http://schemas.microsoft.com/office/drawing/2014/main" id="{F3609B7C-EC23-4786-8C8B-9EB5F84444CB}"/>
              </a:ext>
            </a:extLst>
          </p:cNvPr>
          <p:cNvSpPr txBox="1"/>
          <p:nvPr/>
        </p:nvSpPr>
        <p:spPr>
          <a:xfrm>
            <a:off x="4919587" y="6157016"/>
            <a:ext cx="3161011" cy="307777"/>
          </a:xfrm>
          <a:prstGeom prst="rect">
            <a:avLst/>
          </a:prstGeom>
          <a:noFill/>
        </p:spPr>
        <p:txBody>
          <a:bodyPr wrap="square" rtlCol="0">
            <a:spAutoFit/>
          </a:bodyPr>
          <a:lstStyle/>
          <a:p>
            <a:r>
              <a:rPr lang="en-US" sz="1400" b="1" i="1" dirty="0">
                <a:solidFill>
                  <a:schemeClr val="bg1"/>
                </a:solidFill>
              </a:rPr>
              <a:t>Southbound on Van Voorhis Road</a:t>
            </a:r>
          </a:p>
        </p:txBody>
      </p:sp>
      <p:sp>
        <p:nvSpPr>
          <p:cNvPr id="17" name="TextBox 16">
            <a:extLst>
              <a:ext uri="{FF2B5EF4-FFF2-40B4-BE49-F238E27FC236}">
                <a16:creationId xmlns:a16="http://schemas.microsoft.com/office/drawing/2014/main" id="{C7F7BE66-5688-4201-8022-BE3CAA2E7393}"/>
              </a:ext>
            </a:extLst>
          </p:cNvPr>
          <p:cNvSpPr txBox="1"/>
          <p:nvPr/>
        </p:nvSpPr>
        <p:spPr>
          <a:xfrm>
            <a:off x="5120251" y="3418714"/>
            <a:ext cx="2738212" cy="307777"/>
          </a:xfrm>
          <a:prstGeom prst="rect">
            <a:avLst/>
          </a:prstGeom>
          <a:noFill/>
        </p:spPr>
        <p:txBody>
          <a:bodyPr wrap="square" rtlCol="0">
            <a:spAutoFit/>
          </a:bodyPr>
          <a:lstStyle/>
          <a:p>
            <a:r>
              <a:rPr lang="en-US" sz="1400" b="1" i="1" dirty="0">
                <a:solidFill>
                  <a:schemeClr val="bg1"/>
                </a:solidFill>
              </a:rPr>
              <a:t>Wedgewood Looking South</a:t>
            </a:r>
          </a:p>
        </p:txBody>
      </p:sp>
      <p:sp>
        <p:nvSpPr>
          <p:cNvPr id="18" name="TextBox 17">
            <a:extLst>
              <a:ext uri="{FF2B5EF4-FFF2-40B4-BE49-F238E27FC236}">
                <a16:creationId xmlns:a16="http://schemas.microsoft.com/office/drawing/2014/main" id="{D82C0997-5876-4958-8D47-0BC92165A26C}"/>
              </a:ext>
            </a:extLst>
          </p:cNvPr>
          <p:cNvSpPr txBox="1"/>
          <p:nvPr/>
        </p:nvSpPr>
        <p:spPr>
          <a:xfrm>
            <a:off x="8681566" y="3436112"/>
            <a:ext cx="3187765" cy="307777"/>
          </a:xfrm>
          <a:prstGeom prst="rect">
            <a:avLst/>
          </a:prstGeom>
          <a:noFill/>
        </p:spPr>
        <p:txBody>
          <a:bodyPr wrap="square" rtlCol="0">
            <a:spAutoFit/>
          </a:bodyPr>
          <a:lstStyle/>
          <a:p>
            <a:r>
              <a:rPr lang="en-US" sz="1400" b="1" i="1" dirty="0">
                <a:solidFill>
                  <a:schemeClr val="bg1"/>
                </a:solidFill>
              </a:rPr>
              <a:t>Hirshman Village Looking South</a:t>
            </a:r>
          </a:p>
        </p:txBody>
      </p:sp>
      <p:sp>
        <p:nvSpPr>
          <p:cNvPr id="14" name="Rectangle 13">
            <a:extLst>
              <a:ext uri="{FF2B5EF4-FFF2-40B4-BE49-F238E27FC236}">
                <a16:creationId xmlns:a16="http://schemas.microsoft.com/office/drawing/2014/main" id="{7F735C0A-EF5C-44B6-BBA6-95B08DB90C51}"/>
              </a:ext>
            </a:extLst>
          </p:cNvPr>
          <p:cNvSpPr/>
          <p:nvPr/>
        </p:nvSpPr>
        <p:spPr>
          <a:xfrm>
            <a:off x="8757753" y="6130257"/>
            <a:ext cx="3318686" cy="369332"/>
          </a:xfrm>
          <a:prstGeom prst="rect">
            <a:avLst/>
          </a:prstGeom>
        </p:spPr>
        <p:txBody>
          <a:bodyPr wrap="square">
            <a:spAutoFit/>
          </a:bodyPr>
          <a:lstStyle/>
          <a:p>
            <a:r>
              <a:rPr lang="en-US" sz="1400" b="1" i="1" dirty="0">
                <a:solidFill>
                  <a:schemeClr val="bg1"/>
                </a:solidFill>
              </a:rPr>
              <a:t>Northbound</a:t>
            </a:r>
            <a:r>
              <a:rPr lang="en-US" b="1" i="1" dirty="0">
                <a:solidFill>
                  <a:schemeClr val="bg1"/>
                </a:solidFill>
              </a:rPr>
              <a:t> </a:t>
            </a:r>
            <a:r>
              <a:rPr lang="en-US" sz="1400" b="1" i="1" dirty="0">
                <a:solidFill>
                  <a:schemeClr val="bg1"/>
                </a:solidFill>
              </a:rPr>
              <a:t>on Van Voorhis</a:t>
            </a:r>
          </a:p>
        </p:txBody>
      </p:sp>
      <p:sp>
        <p:nvSpPr>
          <p:cNvPr id="2" name="TextBox 1">
            <a:extLst>
              <a:ext uri="{FF2B5EF4-FFF2-40B4-BE49-F238E27FC236}">
                <a16:creationId xmlns:a16="http://schemas.microsoft.com/office/drawing/2014/main" id="{8CDA1CD7-5CFC-4F09-87C1-41B5313B748C}"/>
              </a:ext>
            </a:extLst>
          </p:cNvPr>
          <p:cNvSpPr txBox="1"/>
          <p:nvPr/>
        </p:nvSpPr>
        <p:spPr>
          <a:xfrm>
            <a:off x="653142" y="0"/>
            <a:ext cx="3554964" cy="1200329"/>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Wedgewood Curve improvement</a:t>
            </a:r>
          </a:p>
          <a:p>
            <a:pPr>
              <a:spcBef>
                <a:spcPct val="0"/>
              </a:spcBef>
              <a:defRPr/>
            </a:pPr>
            <a:endParaRPr lang="en-US" sz="2400" cap="all" dirty="0">
              <a:solidFill>
                <a:schemeClr val="bg1"/>
              </a:solidFill>
              <a:latin typeface="Akzidenz Grotesk BE XBdCn" panose="02000506060000020004" pitchFamily="50" charset="0"/>
            </a:endParaRPr>
          </a:p>
        </p:txBody>
      </p:sp>
    </p:spTree>
    <p:extLst>
      <p:ext uri="{BB962C8B-B14F-4D97-AF65-F5344CB8AC3E}">
        <p14:creationId xmlns:p14="http://schemas.microsoft.com/office/powerpoint/2010/main" val="3723597489"/>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653142" y="0"/>
            <a:ext cx="3554964" cy="1200329"/>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Wedgewood Curve improvement</a:t>
            </a:r>
          </a:p>
          <a:p>
            <a:pPr>
              <a:spcBef>
                <a:spcPct val="0"/>
              </a:spcBef>
              <a:defRPr/>
            </a:pPr>
            <a:endParaRPr lang="en-US" sz="2400" cap="all" dirty="0">
              <a:solidFill>
                <a:schemeClr val="bg1"/>
              </a:solidFill>
              <a:latin typeface="Akzidenz Grotesk BE XBdCn" panose="02000506060000020004" pitchFamily="50" charset="0"/>
            </a:endParaRP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sp>
        <p:nvSpPr>
          <p:cNvPr id="6" name="Rectangle 5">
            <a:extLst>
              <a:ext uri="{FF2B5EF4-FFF2-40B4-BE49-F238E27FC236}">
                <a16:creationId xmlns:a16="http://schemas.microsoft.com/office/drawing/2014/main" id="{FE4E7208-36F8-4862-A0A2-6807ED065743}"/>
              </a:ext>
            </a:extLst>
          </p:cNvPr>
          <p:cNvSpPr/>
          <p:nvPr/>
        </p:nvSpPr>
        <p:spPr>
          <a:xfrm>
            <a:off x="5517663" y="5467770"/>
            <a:ext cx="5519460" cy="369332"/>
          </a:xfrm>
          <a:prstGeom prst="rect">
            <a:avLst/>
          </a:prstGeom>
        </p:spPr>
        <p:txBody>
          <a:bodyPr wrap="square">
            <a:spAutoFit/>
          </a:bodyPr>
          <a:lstStyle/>
          <a:p>
            <a:r>
              <a:rPr lang="en-US" b="1" dirty="0">
                <a:solidFill>
                  <a:schemeClr val="bg1"/>
                </a:solidFill>
              </a:rPr>
              <a:t>           </a:t>
            </a:r>
            <a:r>
              <a:rPr lang="en-US" sz="1400" b="1" dirty="0">
                <a:solidFill>
                  <a:schemeClr val="bg1"/>
                </a:solidFill>
              </a:rPr>
              <a:t>Existing  Condition – Van Voorhis at Wedgewood Drive</a:t>
            </a:r>
          </a:p>
        </p:txBody>
      </p:sp>
      <p:sp>
        <p:nvSpPr>
          <p:cNvPr id="5" name="Rectangle 4">
            <a:extLst>
              <a:ext uri="{FF2B5EF4-FFF2-40B4-BE49-F238E27FC236}">
                <a16:creationId xmlns:a16="http://schemas.microsoft.com/office/drawing/2014/main" id="{49265B39-67DB-4596-A75C-1A3A279157C2}"/>
              </a:ext>
            </a:extLst>
          </p:cNvPr>
          <p:cNvSpPr/>
          <p:nvPr/>
        </p:nvSpPr>
        <p:spPr>
          <a:xfrm>
            <a:off x="4003972" y="5876519"/>
            <a:ext cx="4273421" cy="307777"/>
          </a:xfrm>
          <a:prstGeom prst="rect">
            <a:avLst/>
          </a:prstGeom>
        </p:spPr>
        <p:txBody>
          <a:bodyPr wrap="square">
            <a:spAutoFit/>
          </a:bodyPr>
          <a:lstStyle/>
          <a:p>
            <a:r>
              <a:rPr lang="en-US" sz="1400" b="1" dirty="0">
                <a:solidFill>
                  <a:schemeClr val="bg1"/>
                </a:solidFill>
              </a:rPr>
              <a:t>Post</a:t>
            </a:r>
            <a:r>
              <a:rPr lang="en-US" sz="1400" b="1" dirty="0"/>
              <a:t> </a:t>
            </a:r>
            <a:r>
              <a:rPr lang="en-US" sz="1400" b="1" dirty="0">
                <a:solidFill>
                  <a:schemeClr val="bg1"/>
                </a:solidFill>
              </a:rPr>
              <a:t>Construction –</a:t>
            </a:r>
            <a:r>
              <a:rPr lang="en-US" sz="1400" b="1" dirty="0"/>
              <a:t> </a:t>
            </a:r>
            <a:r>
              <a:rPr lang="en-US" sz="1400" b="1" dirty="0">
                <a:solidFill>
                  <a:schemeClr val="bg1"/>
                </a:solidFill>
              </a:rPr>
              <a:t>Van Voorhis at Westwood</a:t>
            </a:r>
            <a:r>
              <a:rPr lang="en-US" sz="1400" b="1" dirty="0"/>
              <a:t> </a:t>
            </a:r>
            <a:r>
              <a:rPr lang="en-US" sz="1400" b="1" dirty="0">
                <a:solidFill>
                  <a:schemeClr val="bg1"/>
                </a:solidFill>
              </a:rPr>
              <a:t>Drive</a:t>
            </a:r>
          </a:p>
        </p:txBody>
      </p:sp>
      <p:pic>
        <p:nvPicPr>
          <p:cNvPr id="7" name="Picture 6">
            <a:extLst>
              <a:ext uri="{FF2B5EF4-FFF2-40B4-BE49-F238E27FC236}">
                <a16:creationId xmlns:a16="http://schemas.microsoft.com/office/drawing/2014/main" id="{06C212CB-96B3-492C-8800-A38034A38EFE}"/>
              </a:ext>
            </a:extLst>
          </p:cNvPr>
          <p:cNvPicPr>
            <a:picLocks noChangeAspect="1"/>
          </p:cNvPicPr>
          <p:nvPr/>
        </p:nvPicPr>
        <p:blipFill>
          <a:blip r:embed="rId5"/>
          <a:stretch>
            <a:fillRect/>
          </a:stretch>
        </p:blipFill>
        <p:spPr>
          <a:xfrm>
            <a:off x="1629061" y="839703"/>
            <a:ext cx="8623875" cy="5608060"/>
          </a:xfrm>
          <a:prstGeom prst="rect">
            <a:avLst/>
          </a:prstGeom>
        </p:spPr>
      </p:pic>
    </p:spTree>
    <p:extLst>
      <p:ext uri="{BB962C8B-B14F-4D97-AF65-F5344CB8AC3E}">
        <p14:creationId xmlns:p14="http://schemas.microsoft.com/office/powerpoint/2010/main" val="3058985864"/>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653142" y="0"/>
            <a:ext cx="3554964" cy="1200329"/>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Wedgewood Curve improvement</a:t>
            </a:r>
          </a:p>
          <a:p>
            <a:pPr>
              <a:spcBef>
                <a:spcPct val="0"/>
              </a:spcBef>
              <a:defRPr/>
            </a:pPr>
            <a:endParaRPr lang="en-US" sz="2400" cap="all" dirty="0">
              <a:solidFill>
                <a:schemeClr val="bg1"/>
              </a:solidFill>
              <a:latin typeface="Akzidenz Grotesk BE XBdCn" panose="02000506060000020004" pitchFamily="50" charset="0"/>
            </a:endParaRP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sp>
        <p:nvSpPr>
          <p:cNvPr id="6" name="Rectangle 5">
            <a:extLst>
              <a:ext uri="{FF2B5EF4-FFF2-40B4-BE49-F238E27FC236}">
                <a16:creationId xmlns:a16="http://schemas.microsoft.com/office/drawing/2014/main" id="{FE4E7208-36F8-4862-A0A2-6807ED065743}"/>
              </a:ext>
            </a:extLst>
          </p:cNvPr>
          <p:cNvSpPr/>
          <p:nvPr/>
        </p:nvSpPr>
        <p:spPr>
          <a:xfrm>
            <a:off x="5517663" y="5467770"/>
            <a:ext cx="5519460" cy="369332"/>
          </a:xfrm>
          <a:prstGeom prst="rect">
            <a:avLst/>
          </a:prstGeom>
        </p:spPr>
        <p:txBody>
          <a:bodyPr wrap="square">
            <a:spAutoFit/>
          </a:bodyPr>
          <a:lstStyle/>
          <a:p>
            <a:r>
              <a:rPr lang="en-US" b="1" dirty="0">
                <a:solidFill>
                  <a:schemeClr val="bg1"/>
                </a:solidFill>
              </a:rPr>
              <a:t>           </a:t>
            </a:r>
            <a:r>
              <a:rPr lang="en-US" sz="1400" b="1" dirty="0">
                <a:solidFill>
                  <a:schemeClr val="bg1"/>
                </a:solidFill>
              </a:rPr>
              <a:t>Existing  Condition – Van Voorhis at Wedgewood Drive</a:t>
            </a:r>
          </a:p>
        </p:txBody>
      </p:sp>
      <p:sp>
        <p:nvSpPr>
          <p:cNvPr id="5" name="Rectangle 4">
            <a:extLst>
              <a:ext uri="{FF2B5EF4-FFF2-40B4-BE49-F238E27FC236}">
                <a16:creationId xmlns:a16="http://schemas.microsoft.com/office/drawing/2014/main" id="{49265B39-67DB-4596-A75C-1A3A279157C2}"/>
              </a:ext>
            </a:extLst>
          </p:cNvPr>
          <p:cNvSpPr/>
          <p:nvPr/>
        </p:nvSpPr>
        <p:spPr>
          <a:xfrm>
            <a:off x="4003972" y="5876519"/>
            <a:ext cx="4273421" cy="307777"/>
          </a:xfrm>
          <a:prstGeom prst="rect">
            <a:avLst/>
          </a:prstGeom>
        </p:spPr>
        <p:txBody>
          <a:bodyPr wrap="square">
            <a:spAutoFit/>
          </a:bodyPr>
          <a:lstStyle/>
          <a:p>
            <a:r>
              <a:rPr lang="en-US" sz="1400" b="1" dirty="0">
                <a:solidFill>
                  <a:schemeClr val="bg1"/>
                </a:solidFill>
              </a:rPr>
              <a:t>Post</a:t>
            </a:r>
            <a:r>
              <a:rPr lang="en-US" sz="1400" b="1" dirty="0"/>
              <a:t> </a:t>
            </a:r>
            <a:r>
              <a:rPr lang="en-US" sz="1400" b="1" dirty="0">
                <a:solidFill>
                  <a:schemeClr val="bg1"/>
                </a:solidFill>
              </a:rPr>
              <a:t>Construction –</a:t>
            </a:r>
            <a:r>
              <a:rPr lang="en-US" sz="1400" b="1" dirty="0"/>
              <a:t> </a:t>
            </a:r>
            <a:r>
              <a:rPr lang="en-US" sz="1400" b="1" dirty="0">
                <a:solidFill>
                  <a:schemeClr val="bg1"/>
                </a:solidFill>
              </a:rPr>
              <a:t>Van Voorhis at Westwood</a:t>
            </a:r>
            <a:r>
              <a:rPr lang="en-US" sz="1400" b="1" dirty="0"/>
              <a:t> </a:t>
            </a:r>
            <a:r>
              <a:rPr lang="en-US" sz="1400" b="1" dirty="0">
                <a:solidFill>
                  <a:schemeClr val="bg1"/>
                </a:solidFill>
              </a:rPr>
              <a:t>Drive</a:t>
            </a:r>
          </a:p>
        </p:txBody>
      </p:sp>
      <p:pic>
        <p:nvPicPr>
          <p:cNvPr id="3" name="Picture 2">
            <a:extLst>
              <a:ext uri="{FF2B5EF4-FFF2-40B4-BE49-F238E27FC236}">
                <a16:creationId xmlns:a16="http://schemas.microsoft.com/office/drawing/2014/main" id="{B13A2671-272B-42C5-9B33-A5BA345B044B}"/>
              </a:ext>
            </a:extLst>
          </p:cNvPr>
          <p:cNvPicPr>
            <a:picLocks noChangeAspect="1"/>
          </p:cNvPicPr>
          <p:nvPr/>
        </p:nvPicPr>
        <p:blipFill>
          <a:blip r:embed="rId5"/>
          <a:stretch>
            <a:fillRect/>
          </a:stretch>
        </p:blipFill>
        <p:spPr>
          <a:xfrm>
            <a:off x="1566152" y="810603"/>
            <a:ext cx="8656369" cy="5629191"/>
          </a:xfrm>
          <a:prstGeom prst="rect">
            <a:avLst/>
          </a:prstGeom>
        </p:spPr>
      </p:pic>
    </p:spTree>
    <p:extLst>
      <p:ext uri="{BB962C8B-B14F-4D97-AF65-F5344CB8AC3E}">
        <p14:creationId xmlns:p14="http://schemas.microsoft.com/office/powerpoint/2010/main" val="3832853990"/>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653142" y="0"/>
            <a:ext cx="3554964" cy="1200329"/>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Wedgewood Curve improvement</a:t>
            </a:r>
          </a:p>
          <a:p>
            <a:pPr>
              <a:spcBef>
                <a:spcPct val="0"/>
              </a:spcBef>
              <a:defRPr/>
            </a:pPr>
            <a:endParaRPr lang="en-US" sz="2400" cap="all" dirty="0">
              <a:solidFill>
                <a:schemeClr val="bg1"/>
              </a:solidFill>
              <a:latin typeface="Akzidenz Grotesk BE XBdCn" panose="02000506060000020004" pitchFamily="50" charset="0"/>
            </a:endParaRP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78155" y="879069"/>
            <a:ext cx="3131973" cy="4682403"/>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135942" y="891546"/>
            <a:ext cx="2855166" cy="4555093"/>
          </a:xfrm>
          <a:prstGeom prst="rect">
            <a:avLst/>
          </a:prstGeom>
          <a:noFill/>
        </p:spPr>
        <p:txBody>
          <a:bodyPr wrap="square" rtlCol="0">
            <a:spAutoFit/>
          </a:bodyPr>
          <a:lstStyle/>
          <a:p>
            <a:pPr marL="342900" indent="-342900">
              <a:spcAft>
                <a:spcPts val="1200"/>
              </a:spcAft>
              <a:buClr>
                <a:srgbClr val="595959"/>
              </a:buClr>
              <a:buFont typeface="Webdings" panose="05030102010509060703" pitchFamily="18" charset="2"/>
              <a:buChar char="4"/>
            </a:pPr>
            <a:r>
              <a:rPr lang="en-US" sz="2400" dirty="0"/>
              <a:t>Improved Horizontal Radius</a:t>
            </a:r>
          </a:p>
          <a:p>
            <a:pPr marL="342900" indent="-342900">
              <a:spcAft>
                <a:spcPts val="1200"/>
              </a:spcAft>
              <a:buClr>
                <a:srgbClr val="595959"/>
              </a:buClr>
              <a:buFont typeface="Webdings" panose="05030102010509060703" pitchFamily="18" charset="2"/>
              <a:buChar char="4"/>
            </a:pPr>
            <a:r>
              <a:rPr lang="en-US" sz="2400" dirty="0"/>
              <a:t>Vertical Grade Reduction</a:t>
            </a:r>
          </a:p>
          <a:p>
            <a:pPr marL="342900" indent="-342900">
              <a:spcAft>
                <a:spcPts val="1200"/>
              </a:spcAft>
              <a:buClr>
                <a:srgbClr val="595959"/>
              </a:buClr>
              <a:buFont typeface="Webdings" panose="05030102010509060703" pitchFamily="18" charset="2"/>
              <a:buChar char="4"/>
            </a:pPr>
            <a:r>
              <a:rPr lang="en-US" sz="2400" dirty="0"/>
              <a:t>Sight Distance Improved </a:t>
            </a:r>
          </a:p>
          <a:p>
            <a:pPr marL="342900" indent="-342900">
              <a:spcAft>
                <a:spcPts val="1200"/>
              </a:spcAft>
              <a:buClr>
                <a:srgbClr val="595959"/>
              </a:buClr>
              <a:buFont typeface="Webdings" panose="05030102010509060703" pitchFamily="18" charset="2"/>
              <a:buChar char="4"/>
            </a:pPr>
            <a:r>
              <a:rPr lang="en-US" sz="2400" dirty="0"/>
              <a:t>Left Turn Lane to Wedgewood</a:t>
            </a:r>
          </a:p>
          <a:p>
            <a:pPr marL="342900" indent="-342900">
              <a:spcAft>
                <a:spcPts val="1200"/>
              </a:spcAft>
              <a:buClr>
                <a:srgbClr val="595959"/>
              </a:buClr>
              <a:buFont typeface="Webdings" panose="05030102010509060703" pitchFamily="18" charset="2"/>
              <a:buChar char="4"/>
            </a:pPr>
            <a:r>
              <a:rPr lang="en-US" sz="2400" dirty="0"/>
              <a:t>Paved Shoulders</a:t>
            </a:r>
          </a:p>
          <a:p>
            <a:pPr marL="800100" lvl="1" indent="-342900">
              <a:spcAft>
                <a:spcPts val="1200"/>
              </a:spcAft>
              <a:buClr>
                <a:srgbClr val="595959"/>
              </a:buClr>
              <a:buFont typeface="Webdings" panose="05030102010509060703" pitchFamily="18" charset="2"/>
              <a:buChar char="4"/>
            </a:pPr>
            <a:endParaRPr lang="en-US" sz="2400" dirty="0"/>
          </a:p>
        </p:txBody>
      </p:sp>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sp>
        <p:nvSpPr>
          <p:cNvPr id="6" name="Rectangle 5">
            <a:extLst>
              <a:ext uri="{FF2B5EF4-FFF2-40B4-BE49-F238E27FC236}">
                <a16:creationId xmlns:a16="http://schemas.microsoft.com/office/drawing/2014/main" id="{FE4E7208-36F8-4862-A0A2-6807ED065743}"/>
              </a:ext>
            </a:extLst>
          </p:cNvPr>
          <p:cNvSpPr/>
          <p:nvPr/>
        </p:nvSpPr>
        <p:spPr>
          <a:xfrm>
            <a:off x="5517663" y="5467770"/>
            <a:ext cx="5519460" cy="369332"/>
          </a:xfrm>
          <a:prstGeom prst="rect">
            <a:avLst/>
          </a:prstGeom>
        </p:spPr>
        <p:txBody>
          <a:bodyPr wrap="square">
            <a:spAutoFit/>
          </a:bodyPr>
          <a:lstStyle/>
          <a:p>
            <a:r>
              <a:rPr lang="en-US" b="1" dirty="0">
                <a:solidFill>
                  <a:schemeClr val="bg1"/>
                </a:solidFill>
              </a:rPr>
              <a:t>           </a:t>
            </a:r>
            <a:r>
              <a:rPr lang="en-US" sz="1400" b="1" dirty="0">
                <a:solidFill>
                  <a:schemeClr val="bg1"/>
                </a:solidFill>
              </a:rPr>
              <a:t>Existing  Condition – Van Voorhis at Wedgewood Drive</a:t>
            </a:r>
          </a:p>
        </p:txBody>
      </p:sp>
      <p:sp>
        <p:nvSpPr>
          <p:cNvPr id="5" name="Rectangle 4">
            <a:extLst>
              <a:ext uri="{FF2B5EF4-FFF2-40B4-BE49-F238E27FC236}">
                <a16:creationId xmlns:a16="http://schemas.microsoft.com/office/drawing/2014/main" id="{49265B39-67DB-4596-A75C-1A3A279157C2}"/>
              </a:ext>
            </a:extLst>
          </p:cNvPr>
          <p:cNvSpPr/>
          <p:nvPr/>
        </p:nvSpPr>
        <p:spPr>
          <a:xfrm>
            <a:off x="4003972" y="5876519"/>
            <a:ext cx="4273421" cy="307777"/>
          </a:xfrm>
          <a:prstGeom prst="rect">
            <a:avLst/>
          </a:prstGeom>
        </p:spPr>
        <p:txBody>
          <a:bodyPr wrap="square">
            <a:spAutoFit/>
          </a:bodyPr>
          <a:lstStyle/>
          <a:p>
            <a:r>
              <a:rPr lang="en-US" sz="1400" b="1" dirty="0">
                <a:solidFill>
                  <a:schemeClr val="bg1"/>
                </a:solidFill>
              </a:rPr>
              <a:t>Post</a:t>
            </a:r>
            <a:r>
              <a:rPr lang="en-US" sz="1400" b="1" dirty="0"/>
              <a:t> </a:t>
            </a:r>
            <a:r>
              <a:rPr lang="en-US" sz="1400" b="1" dirty="0">
                <a:solidFill>
                  <a:schemeClr val="bg1"/>
                </a:solidFill>
              </a:rPr>
              <a:t>Construction –</a:t>
            </a:r>
            <a:r>
              <a:rPr lang="en-US" sz="1400" b="1" dirty="0"/>
              <a:t> </a:t>
            </a:r>
            <a:r>
              <a:rPr lang="en-US" sz="1400" b="1" dirty="0">
                <a:solidFill>
                  <a:schemeClr val="bg1"/>
                </a:solidFill>
              </a:rPr>
              <a:t>Van Voorhis at Westwood</a:t>
            </a:r>
            <a:r>
              <a:rPr lang="en-US" sz="1400" b="1" dirty="0"/>
              <a:t> </a:t>
            </a:r>
            <a:r>
              <a:rPr lang="en-US" sz="1400" b="1" dirty="0">
                <a:solidFill>
                  <a:schemeClr val="bg1"/>
                </a:solidFill>
              </a:rPr>
              <a:t>Drive</a:t>
            </a:r>
          </a:p>
        </p:txBody>
      </p:sp>
      <p:pic>
        <p:nvPicPr>
          <p:cNvPr id="2" name="Picture 1">
            <a:extLst>
              <a:ext uri="{FF2B5EF4-FFF2-40B4-BE49-F238E27FC236}">
                <a16:creationId xmlns:a16="http://schemas.microsoft.com/office/drawing/2014/main" id="{DDD7D3FA-D202-4816-8C30-85C05DBD94DD}"/>
              </a:ext>
            </a:extLst>
          </p:cNvPr>
          <p:cNvPicPr>
            <a:picLocks noChangeAspect="1"/>
          </p:cNvPicPr>
          <p:nvPr/>
        </p:nvPicPr>
        <p:blipFill rotWithShape="1">
          <a:blip r:embed="rId5"/>
          <a:srcRect t="4152" b="4170"/>
          <a:stretch/>
        </p:blipFill>
        <p:spPr>
          <a:xfrm>
            <a:off x="3430396" y="891546"/>
            <a:ext cx="8659823" cy="5292750"/>
          </a:xfrm>
          <a:prstGeom prst="rect">
            <a:avLst/>
          </a:prstGeom>
        </p:spPr>
      </p:pic>
      <p:sp>
        <p:nvSpPr>
          <p:cNvPr id="7" name="TextBox 6">
            <a:extLst>
              <a:ext uri="{FF2B5EF4-FFF2-40B4-BE49-F238E27FC236}">
                <a16:creationId xmlns:a16="http://schemas.microsoft.com/office/drawing/2014/main" id="{DD1D9B57-B037-41E4-9291-210D83ABE2D4}"/>
              </a:ext>
            </a:extLst>
          </p:cNvPr>
          <p:cNvSpPr txBox="1"/>
          <p:nvPr/>
        </p:nvSpPr>
        <p:spPr>
          <a:xfrm>
            <a:off x="6535786" y="5859933"/>
            <a:ext cx="29474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Proposed Wedgewood Curve</a:t>
            </a:r>
          </a:p>
        </p:txBody>
      </p:sp>
    </p:spTree>
    <p:extLst>
      <p:ext uri="{BB962C8B-B14F-4D97-AF65-F5344CB8AC3E}">
        <p14:creationId xmlns:p14="http://schemas.microsoft.com/office/powerpoint/2010/main" val="2332672377"/>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381390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81390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653142" y="81590"/>
            <a:ext cx="3521053"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Paved shoulders</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54" name="TextBox 53">
            <a:extLst>
              <a:ext uri="{FF2B5EF4-FFF2-40B4-BE49-F238E27FC236}">
                <a16:creationId xmlns:a16="http://schemas.microsoft.com/office/drawing/2014/main" id="{72D3A9EF-DDB6-431C-8506-890240D96772}"/>
              </a:ext>
            </a:extLst>
          </p:cNvPr>
          <p:cNvSpPr txBox="1"/>
          <p:nvPr/>
        </p:nvSpPr>
        <p:spPr>
          <a:xfrm>
            <a:off x="158814" y="858416"/>
            <a:ext cx="5840770" cy="646331"/>
          </a:xfrm>
          <a:prstGeom prst="rect">
            <a:avLst/>
          </a:prstGeom>
          <a:noFill/>
        </p:spPr>
        <p:txBody>
          <a:bodyPr wrap="square" rtlCol="0">
            <a:spAutoFit/>
          </a:bodyPr>
          <a:lstStyle/>
          <a:p>
            <a:pPr>
              <a:spcAft>
                <a:spcPts val="1200"/>
              </a:spcAft>
              <a:buClr>
                <a:srgbClr val="595959"/>
              </a:buClr>
            </a:pPr>
            <a:r>
              <a:rPr lang="en-US" dirty="0"/>
              <a:t>Reduce Run Off The Road Accidents and Bike and Ped Accommodation</a:t>
            </a:r>
          </a:p>
        </p:txBody>
      </p:sp>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pic>
        <p:nvPicPr>
          <p:cNvPr id="5" name="Picture 4" descr="A close up of a road&#10;&#10;Description automatically generated">
            <a:extLst>
              <a:ext uri="{FF2B5EF4-FFF2-40B4-BE49-F238E27FC236}">
                <a16:creationId xmlns:a16="http://schemas.microsoft.com/office/drawing/2014/main" id="{4037D333-242F-41CE-AF06-4516A135E06D}"/>
              </a:ext>
            </a:extLst>
          </p:cNvPr>
          <p:cNvPicPr>
            <a:picLocks noChangeAspect="1"/>
          </p:cNvPicPr>
          <p:nvPr/>
        </p:nvPicPr>
        <p:blipFill rotWithShape="1">
          <a:blip r:embed="rId5">
            <a:extLst>
              <a:ext uri="{28A0092B-C50C-407E-A947-70E740481C1C}">
                <a14:useLocalDpi xmlns:a14="http://schemas.microsoft.com/office/drawing/2010/main" val="0"/>
              </a:ext>
            </a:extLst>
          </a:blip>
          <a:srcRect l="53" t="25986" r="13779" b="22041"/>
          <a:stretch/>
        </p:blipFill>
        <p:spPr>
          <a:xfrm>
            <a:off x="6301915" y="1992139"/>
            <a:ext cx="5268686" cy="4237134"/>
          </a:xfrm>
          <a:prstGeom prst="rect">
            <a:avLst/>
          </a:prstGeom>
        </p:spPr>
      </p:pic>
      <p:pic>
        <p:nvPicPr>
          <p:cNvPr id="7" name="Picture 6" descr="A sign on the side of a building&#10;&#10;Description automatically generated">
            <a:extLst>
              <a:ext uri="{FF2B5EF4-FFF2-40B4-BE49-F238E27FC236}">
                <a16:creationId xmlns:a16="http://schemas.microsoft.com/office/drawing/2014/main" id="{D8C2153E-E7B6-4A92-A577-B0BF7B4E20A0}"/>
              </a:ext>
            </a:extLst>
          </p:cNvPr>
          <p:cNvPicPr>
            <a:picLocks noChangeAspect="1"/>
          </p:cNvPicPr>
          <p:nvPr/>
        </p:nvPicPr>
        <p:blipFill rotWithShape="1">
          <a:blip r:embed="rId6">
            <a:extLst>
              <a:ext uri="{28A0092B-C50C-407E-A947-70E740481C1C}">
                <a14:useLocalDpi xmlns:a14="http://schemas.microsoft.com/office/drawing/2010/main" val="0"/>
              </a:ext>
            </a:extLst>
          </a:blip>
          <a:srcRect l="28062" t="3938" r="10306" b="4641"/>
          <a:stretch/>
        </p:blipFill>
        <p:spPr>
          <a:xfrm rot="5400000">
            <a:off x="1344970" y="1754403"/>
            <a:ext cx="4226767" cy="4702240"/>
          </a:xfrm>
          <a:prstGeom prst="rect">
            <a:avLst/>
          </a:prstGeom>
        </p:spPr>
      </p:pic>
      <p:sp>
        <p:nvSpPr>
          <p:cNvPr id="2" name="TextBox 1">
            <a:extLst>
              <a:ext uri="{FF2B5EF4-FFF2-40B4-BE49-F238E27FC236}">
                <a16:creationId xmlns:a16="http://schemas.microsoft.com/office/drawing/2014/main" id="{646E196D-7A78-4B2D-B127-DB8F5C31D1BE}"/>
              </a:ext>
            </a:extLst>
          </p:cNvPr>
          <p:cNvSpPr txBox="1"/>
          <p:nvPr/>
        </p:nvSpPr>
        <p:spPr>
          <a:xfrm>
            <a:off x="2151187" y="5893508"/>
            <a:ext cx="3325442"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Existing View North from Hirshman</a:t>
            </a:r>
          </a:p>
        </p:txBody>
      </p:sp>
      <p:sp>
        <p:nvSpPr>
          <p:cNvPr id="3" name="TextBox 2">
            <a:extLst>
              <a:ext uri="{FF2B5EF4-FFF2-40B4-BE49-F238E27FC236}">
                <a16:creationId xmlns:a16="http://schemas.microsoft.com/office/drawing/2014/main" id="{121F8EA9-9E6B-4995-917D-18D96C277ADE}"/>
              </a:ext>
            </a:extLst>
          </p:cNvPr>
          <p:cNvSpPr txBox="1"/>
          <p:nvPr/>
        </p:nvSpPr>
        <p:spPr>
          <a:xfrm>
            <a:off x="7650501" y="5911130"/>
            <a:ext cx="3325442"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Proposed View North from Hirshman</a:t>
            </a:r>
          </a:p>
        </p:txBody>
      </p:sp>
    </p:spTree>
    <p:extLst>
      <p:ext uri="{BB962C8B-B14F-4D97-AF65-F5344CB8AC3E}">
        <p14:creationId xmlns:p14="http://schemas.microsoft.com/office/powerpoint/2010/main" val="2907696559"/>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the side of a road&#10;&#10;Description automatically generated">
            <a:extLst>
              <a:ext uri="{FF2B5EF4-FFF2-40B4-BE49-F238E27FC236}">
                <a16:creationId xmlns:a16="http://schemas.microsoft.com/office/drawing/2014/main" id="{8C757D83-18EA-4335-A2D1-1D3A110FC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160" y="3850099"/>
            <a:ext cx="3314924" cy="2486193"/>
          </a:xfrm>
          <a:prstGeom prst="rect">
            <a:avLst/>
          </a:prstGeom>
        </p:spPr>
      </p:pic>
      <p:sp>
        <p:nvSpPr>
          <p:cNvPr id="66" name="Rectangle 65">
            <a:extLst>
              <a:ext uri="{FF2B5EF4-FFF2-40B4-BE49-F238E27FC236}">
                <a16:creationId xmlns:a16="http://schemas.microsoft.com/office/drawing/2014/main" id="{4B7D05BC-1928-4A53-B719-ED1F1E99FC47}"/>
              </a:ext>
            </a:extLst>
          </p:cNvPr>
          <p:cNvSpPr/>
          <p:nvPr/>
        </p:nvSpPr>
        <p:spPr>
          <a:xfrm>
            <a:off x="3043443" y="0"/>
            <a:ext cx="9148558" cy="1360707"/>
          </a:xfrm>
          <a:prstGeom prst="rect">
            <a:avLst/>
          </a:prstGeom>
          <a:solidFill>
            <a:srgbClr val="DFE4E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5E437F36-5431-4275-8E88-276601D870F6}"/>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a:stretch/>
        </p:blipFill>
        <p:spPr>
          <a:xfrm>
            <a:off x="1992386" y="5956"/>
            <a:ext cx="1051057" cy="1353556"/>
          </a:xfrm>
          <a:prstGeom prst="rect">
            <a:avLst/>
          </a:prstGeom>
          <a:noFill/>
          <a:ln>
            <a:noFill/>
          </a:ln>
        </p:spPr>
      </p:pic>
      <p:sp>
        <p:nvSpPr>
          <p:cNvPr id="68" name="Rectangle 67">
            <a:extLst>
              <a:ext uri="{FF2B5EF4-FFF2-40B4-BE49-F238E27FC236}">
                <a16:creationId xmlns:a16="http://schemas.microsoft.com/office/drawing/2014/main" id="{77EBBDCF-0CAA-4FF6-94E3-B1CF48D61F9F}"/>
              </a:ext>
            </a:extLst>
          </p:cNvPr>
          <p:cNvSpPr/>
          <p:nvPr/>
        </p:nvSpPr>
        <p:spPr>
          <a:xfrm>
            <a:off x="10363199" y="-371"/>
            <a:ext cx="1828801" cy="123486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876DFC0-75C3-4FDC-BFA3-BF81806CBE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24681" y="4195698"/>
            <a:ext cx="2067318" cy="2662302"/>
          </a:xfrm>
          <a:prstGeom prst="rect">
            <a:avLst/>
          </a:prstGeom>
          <a:noFill/>
          <a:ln>
            <a:noFill/>
          </a:ln>
        </p:spPr>
      </p:pic>
      <p:pic>
        <p:nvPicPr>
          <p:cNvPr id="71" name="Picture 70" descr="A drawing of a face&#10;&#10;Description automatically generated">
            <a:extLst>
              <a:ext uri="{FF2B5EF4-FFF2-40B4-BE49-F238E27FC236}">
                <a16:creationId xmlns:a16="http://schemas.microsoft.com/office/drawing/2014/main" id="{7B2A424A-A9D3-4457-809F-71DFD2056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2205" y="375381"/>
            <a:ext cx="1371600" cy="421481"/>
          </a:xfrm>
          <a:prstGeom prst="rect">
            <a:avLst/>
          </a:prstGeom>
        </p:spPr>
      </p:pic>
      <p:pic>
        <p:nvPicPr>
          <p:cNvPr id="72" name="Picture 71">
            <a:extLst>
              <a:ext uri="{FF2B5EF4-FFF2-40B4-BE49-F238E27FC236}">
                <a16:creationId xmlns:a16="http://schemas.microsoft.com/office/drawing/2014/main" id="{F19867F5-B545-4740-8EE6-755C24B65214}"/>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a:stretch/>
        </p:blipFill>
        <p:spPr>
          <a:xfrm>
            <a:off x="10512345" y="6033537"/>
            <a:ext cx="326710" cy="420738"/>
          </a:xfrm>
          <a:prstGeom prst="rect">
            <a:avLst/>
          </a:prstGeom>
          <a:noFill/>
          <a:ln>
            <a:noFill/>
          </a:ln>
        </p:spPr>
      </p:pic>
      <p:sp>
        <p:nvSpPr>
          <p:cNvPr id="73" name="Rectangle 72">
            <a:extLst>
              <a:ext uri="{FF2B5EF4-FFF2-40B4-BE49-F238E27FC236}">
                <a16:creationId xmlns:a16="http://schemas.microsoft.com/office/drawing/2014/main" id="{5DAF7129-0963-4015-A4EC-E4BC66707842}"/>
              </a:ext>
            </a:extLst>
          </p:cNvPr>
          <p:cNvSpPr/>
          <p:nvPr/>
        </p:nvSpPr>
        <p:spPr>
          <a:xfrm>
            <a:off x="10839055" y="6033165"/>
            <a:ext cx="1352944" cy="421481"/>
          </a:xfrm>
          <a:prstGeom prst="rect">
            <a:avLst/>
          </a:prstGeom>
          <a:solidFill>
            <a:srgbClr val="DFE4E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ECB77610-63F9-4C69-B8C5-8F3BF4C30D24}"/>
              </a:ext>
            </a:extLst>
          </p:cNvPr>
          <p:cNvSpPr txBox="1"/>
          <p:nvPr/>
        </p:nvSpPr>
        <p:spPr>
          <a:xfrm>
            <a:off x="457200" y="804574"/>
            <a:ext cx="1535186" cy="323165"/>
          </a:xfrm>
          <a:prstGeom prst="rect">
            <a:avLst/>
          </a:prstGeom>
          <a:noFill/>
        </p:spPr>
        <p:txBody>
          <a:bodyPr wrap="square" rtlCol="0">
            <a:spAutoFit/>
          </a:bodyPr>
          <a:lstStyle/>
          <a:p>
            <a:r>
              <a:rPr lang="en-US" sz="1500" dirty="0">
                <a:solidFill>
                  <a:srgbClr val="00A3A1"/>
                </a:solidFill>
                <a:latin typeface="Akzidenz Grotesk BE XBdCn" panose="02000506060000020004" pitchFamily="50" charset="0"/>
              </a:rPr>
              <a:t>Public Meeting</a:t>
            </a:r>
          </a:p>
        </p:txBody>
      </p:sp>
      <p:sp>
        <p:nvSpPr>
          <p:cNvPr id="75" name="TextBox 74">
            <a:extLst>
              <a:ext uri="{FF2B5EF4-FFF2-40B4-BE49-F238E27FC236}">
                <a16:creationId xmlns:a16="http://schemas.microsoft.com/office/drawing/2014/main" id="{3539F95E-B248-4243-A461-E83E881BB134}"/>
              </a:ext>
            </a:extLst>
          </p:cNvPr>
          <p:cNvSpPr txBox="1"/>
          <p:nvPr/>
        </p:nvSpPr>
        <p:spPr>
          <a:xfrm>
            <a:off x="2901582" y="283528"/>
            <a:ext cx="9148556" cy="1384995"/>
          </a:xfrm>
          <a:prstGeom prst="rect">
            <a:avLst/>
          </a:prstGeom>
          <a:noFill/>
        </p:spPr>
        <p:txBody>
          <a:bodyPr wrap="square" rtlCol="0">
            <a:spAutoFit/>
          </a:bodyPr>
          <a:lstStyle/>
          <a:p>
            <a:pPr>
              <a:spcBef>
                <a:spcPct val="0"/>
              </a:spcBef>
              <a:defRPr/>
            </a:pPr>
            <a:r>
              <a:rPr lang="en-US" sz="2800" dirty="0">
                <a:solidFill>
                  <a:srgbClr val="24436B"/>
                </a:solidFill>
                <a:latin typeface="Muli ExtraBold" pitchFamily="2" charset="0"/>
              </a:rPr>
              <a:t>Van Voorhis Road Public Meeting</a:t>
            </a:r>
            <a:br>
              <a:rPr lang="en-US" sz="2800" dirty="0">
                <a:solidFill>
                  <a:srgbClr val="24436B"/>
                </a:solidFill>
                <a:latin typeface="Muli ExtraBold" pitchFamily="2" charset="0"/>
              </a:rPr>
            </a:br>
            <a:r>
              <a:rPr lang="en-US" sz="2800" dirty="0">
                <a:solidFill>
                  <a:srgbClr val="24436B"/>
                </a:solidFill>
                <a:latin typeface="Muli ExtraBold" pitchFamily="2" charset="0"/>
              </a:rPr>
              <a:t>U331-59-0.00 00</a:t>
            </a:r>
          </a:p>
          <a:p>
            <a:pPr>
              <a:spcBef>
                <a:spcPct val="0"/>
              </a:spcBef>
              <a:defRPr/>
            </a:pPr>
            <a:endParaRPr lang="en-US" sz="2800" dirty="0">
              <a:solidFill>
                <a:srgbClr val="24436B"/>
              </a:solidFill>
              <a:highlight>
                <a:srgbClr val="FFFF00"/>
              </a:highlight>
              <a:latin typeface="Muli ExtraBold" pitchFamily="2" charset="0"/>
            </a:endParaRPr>
          </a:p>
        </p:txBody>
      </p:sp>
      <p:sp>
        <p:nvSpPr>
          <p:cNvPr id="76" name="TextBox 75">
            <a:extLst>
              <a:ext uri="{FF2B5EF4-FFF2-40B4-BE49-F238E27FC236}">
                <a16:creationId xmlns:a16="http://schemas.microsoft.com/office/drawing/2014/main" id="{07501E88-5502-4D62-B3D6-B4C393C1203D}"/>
              </a:ext>
            </a:extLst>
          </p:cNvPr>
          <p:cNvSpPr txBox="1"/>
          <p:nvPr/>
        </p:nvSpPr>
        <p:spPr>
          <a:xfrm>
            <a:off x="10622205" y="6093974"/>
            <a:ext cx="1603454" cy="276999"/>
          </a:xfrm>
          <a:prstGeom prst="rect">
            <a:avLst/>
          </a:prstGeom>
          <a:noFill/>
        </p:spPr>
        <p:txBody>
          <a:bodyPr wrap="square" rtlCol="0">
            <a:spAutoFit/>
          </a:bodyPr>
          <a:lstStyle/>
          <a:p>
            <a:pPr algn="ctr"/>
            <a:r>
              <a:rPr lang="en-US" sz="1200" dirty="0">
                <a:latin typeface="Akzidenz Grotesk BE Cn" panose="02000506040000020004" pitchFamily="50" charset="0"/>
              </a:rPr>
              <a:t>August 10, 2020</a:t>
            </a:r>
            <a:endParaRPr lang="en-US" sz="1200" dirty="0">
              <a:latin typeface="Akzidenz Grotesk BE XBdCn" panose="02000506060000020004" pitchFamily="50" charset="0"/>
            </a:endParaRPr>
          </a:p>
        </p:txBody>
      </p:sp>
      <p:pic>
        <p:nvPicPr>
          <p:cNvPr id="77" name="Picture 76" descr="A close up of a sign&#10;&#10;Description automatically generated">
            <a:extLst>
              <a:ext uri="{FF2B5EF4-FFF2-40B4-BE49-F238E27FC236}">
                <a16:creationId xmlns:a16="http://schemas.microsoft.com/office/drawing/2014/main" id="{8C696E23-3D69-4DA9-894C-0CE6BCF5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83" y="130181"/>
            <a:ext cx="660220" cy="685800"/>
          </a:xfrm>
          <a:prstGeom prst="rect">
            <a:avLst/>
          </a:prstGeom>
        </p:spPr>
      </p:pic>
      <p:pic>
        <p:nvPicPr>
          <p:cNvPr id="78" name="Picture 77">
            <a:extLst>
              <a:ext uri="{FF2B5EF4-FFF2-40B4-BE49-F238E27FC236}">
                <a16:creationId xmlns:a16="http://schemas.microsoft.com/office/drawing/2014/main" id="{236D45CF-6CCC-4267-A923-F62E78F423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a:off x="0" y="1320804"/>
            <a:ext cx="1051055" cy="1353553"/>
          </a:xfrm>
          <a:prstGeom prst="rect">
            <a:avLst/>
          </a:prstGeom>
          <a:noFill/>
          <a:ln>
            <a:noFill/>
          </a:ln>
        </p:spPr>
      </p:pic>
      <p:pic>
        <p:nvPicPr>
          <p:cNvPr id="70" name="Picture 69">
            <a:extLst>
              <a:ext uri="{FF2B5EF4-FFF2-40B4-BE49-F238E27FC236}">
                <a16:creationId xmlns:a16="http://schemas.microsoft.com/office/drawing/2014/main" id="{2BD3C01C-E14E-4A82-AFF2-C349D78E538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9409690" y="-255"/>
            <a:ext cx="953508" cy="1227932"/>
          </a:xfrm>
          <a:prstGeom prst="rect">
            <a:avLst/>
          </a:prstGeom>
          <a:noFill/>
          <a:ln>
            <a:noFill/>
          </a:ln>
        </p:spPr>
      </p:pic>
      <p:pic>
        <p:nvPicPr>
          <p:cNvPr id="3" name="Picture 2" descr="A sign on the side of a building&#10;&#10;Description automatically generated">
            <a:extLst>
              <a:ext uri="{FF2B5EF4-FFF2-40B4-BE49-F238E27FC236}">
                <a16:creationId xmlns:a16="http://schemas.microsoft.com/office/drawing/2014/main" id="{BEF98867-0C35-4D77-80D8-96D9AC1D4C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446408" y="1992203"/>
            <a:ext cx="5004308" cy="3753232"/>
          </a:xfrm>
          <a:prstGeom prst="rect">
            <a:avLst/>
          </a:prstGeom>
        </p:spPr>
      </p:pic>
      <p:pic>
        <p:nvPicPr>
          <p:cNvPr id="5" name="Picture 4" descr="A path with trees on the side of a road&#10;&#10;Description automatically generated">
            <a:extLst>
              <a:ext uri="{FF2B5EF4-FFF2-40B4-BE49-F238E27FC236}">
                <a16:creationId xmlns:a16="http://schemas.microsoft.com/office/drawing/2014/main" id="{90E208FA-B0AC-42C3-A91C-E3D71E44F8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1388" y="1341581"/>
            <a:ext cx="4168828" cy="2545106"/>
          </a:xfrm>
          <a:prstGeom prst="rect">
            <a:avLst/>
          </a:prstGeom>
        </p:spPr>
      </p:pic>
      <p:pic>
        <p:nvPicPr>
          <p:cNvPr id="24" name="Picture 23">
            <a:extLst>
              <a:ext uri="{FF2B5EF4-FFF2-40B4-BE49-F238E27FC236}">
                <a16:creationId xmlns:a16="http://schemas.microsoft.com/office/drawing/2014/main" id="{D94F26AB-4A08-48B3-9D79-F404251FBFBF}"/>
              </a:ext>
            </a:extLst>
          </p:cNvPr>
          <p:cNvPicPr/>
          <p:nvPr/>
        </p:nvPicPr>
        <p:blipFill>
          <a:blip r:embed="rId11">
            <a:extLst>
              <a:ext uri="{28A0092B-C50C-407E-A947-70E740481C1C}">
                <a14:useLocalDpi xmlns:a14="http://schemas.microsoft.com/office/drawing/2010/main" val="0"/>
              </a:ext>
            </a:extLst>
          </a:blip>
          <a:stretch>
            <a:fillRect/>
          </a:stretch>
        </p:blipFill>
        <p:spPr>
          <a:xfrm>
            <a:off x="53499" y="1366665"/>
            <a:ext cx="3915806" cy="5004308"/>
          </a:xfrm>
          <a:prstGeom prst="rect">
            <a:avLst/>
          </a:prstGeom>
        </p:spPr>
      </p:pic>
    </p:spTree>
    <p:extLst>
      <p:ext uri="{BB962C8B-B14F-4D97-AF65-F5344CB8AC3E}">
        <p14:creationId xmlns:p14="http://schemas.microsoft.com/office/powerpoint/2010/main" val="4240184641"/>
      </p:ext>
    </p:extLst>
  </p:cSld>
  <p:clrMapOvr>
    <a:masterClrMapping/>
  </p:clrMapOvr>
  <mc:AlternateContent xmlns:mc="http://schemas.openxmlformats.org/markup-compatibility/2006" xmlns:p14="http://schemas.microsoft.com/office/powerpoint/2010/main">
    <mc:Choice Requires="p14">
      <p:transition spd="slow" p14:dur="2000" advTm="22144"/>
    </mc:Choice>
    <mc:Fallback xmlns="">
      <p:transition spd="slow" advTm="2214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422445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224459"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149290" y="163481"/>
            <a:ext cx="407516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Bridge replacement</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283429" y="945207"/>
            <a:ext cx="3850825" cy="5324535"/>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348846" y="945207"/>
            <a:ext cx="3480168" cy="3570208"/>
          </a:xfrm>
          <a:prstGeom prst="rect">
            <a:avLst/>
          </a:prstGeom>
          <a:noFill/>
        </p:spPr>
        <p:txBody>
          <a:bodyPr wrap="square" rtlCol="0">
            <a:spAutoFit/>
          </a:bodyPr>
          <a:lstStyle/>
          <a:p>
            <a:pPr>
              <a:spcAft>
                <a:spcPts val="1200"/>
              </a:spcAft>
              <a:buClr>
                <a:srgbClr val="595959"/>
              </a:buClr>
            </a:pPr>
            <a:r>
              <a:rPr lang="en-US" sz="2000" b="1" i="1" dirty="0"/>
              <a:t>Existing Bridge</a:t>
            </a:r>
          </a:p>
          <a:p>
            <a:pPr marL="342900" indent="-342900">
              <a:spcAft>
                <a:spcPts val="1200"/>
              </a:spcAft>
              <a:buClr>
                <a:srgbClr val="595959"/>
              </a:buClr>
              <a:buFont typeface="Webdings" panose="05030102010509060703" pitchFamily="18" charset="2"/>
              <a:buChar char="4"/>
            </a:pPr>
            <a:r>
              <a:rPr lang="en-US" sz="2000" dirty="0"/>
              <a:t>Flood Prone</a:t>
            </a:r>
          </a:p>
          <a:p>
            <a:pPr marL="342900" indent="-342900">
              <a:spcAft>
                <a:spcPts val="1200"/>
              </a:spcAft>
              <a:buClr>
                <a:srgbClr val="595959"/>
              </a:buClr>
              <a:buFont typeface="Webdings" panose="05030102010509060703" pitchFamily="18" charset="2"/>
              <a:buChar char="4"/>
            </a:pPr>
            <a:r>
              <a:rPr lang="en-US" sz="2000" dirty="0"/>
              <a:t>Narrow Width</a:t>
            </a:r>
          </a:p>
          <a:p>
            <a:pPr marL="342900" indent="-342900">
              <a:spcAft>
                <a:spcPts val="1200"/>
              </a:spcAft>
              <a:buClr>
                <a:srgbClr val="595959"/>
              </a:buClr>
              <a:buFont typeface="Webdings" panose="05030102010509060703" pitchFamily="18" charset="2"/>
              <a:buChar char="4"/>
            </a:pPr>
            <a:r>
              <a:rPr lang="en-US" sz="2000" dirty="0"/>
              <a:t>Adjacent Box Beam Design</a:t>
            </a:r>
          </a:p>
          <a:p>
            <a:pPr marL="342900" indent="-342900">
              <a:spcAft>
                <a:spcPts val="1200"/>
              </a:spcAft>
              <a:buClr>
                <a:srgbClr val="595959"/>
              </a:buClr>
              <a:buFont typeface="Webdings" panose="05030102010509060703" pitchFamily="18" charset="2"/>
              <a:buChar char="4"/>
            </a:pPr>
            <a:r>
              <a:rPr lang="en-US" sz="2000" dirty="0"/>
              <a:t>No Parapets</a:t>
            </a:r>
          </a:p>
          <a:p>
            <a:pPr marL="342900" indent="-342900">
              <a:spcAft>
                <a:spcPts val="1200"/>
              </a:spcAft>
              <a:buClr>
                <a:srgbClr val="595959"/>
              </a:buClr>
              <a:buFont typeface="Webdings" panose="05030102010509060703" pitchFamily="18" charset="2"/>
              <a:buChar char="4"/>
            </a:pPr>
            <a:endParaRPr lang="en-US" dirty="0"/>
          </a:p>
          <a:p>
            <a:pPr lvl="1">
              <a:spcAft>
                <a:spcPts val="1200"/>
              </a:spcAft>
              <a:buClr>
                <a:srgbClr val="595959"/>
              </a:buClr>
            </a:pPr>
            <a:endParaRPr lang="en-US" b="1" dirty="0"/>
          </a:p>
          <a:p>
            <a:pPr>
              <a:spcAft>
                <a:spcPts val="1200"/>
              </a:spcAft>
              <a:buClr>
                <a:srgbClr val="595959"/>
              </a:buClr>
            </a:pPr>
            <a:endParaRPr lang="en-US" sz="2000" dirty="0"/>
          </a:p>
        </p:txBody>
      </p:sp>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pic>
        <p:nvPicPr>
          <p:cNvPr id="6" name="Picture 5">
            <a:extLst>
              <a:ext uri="{FF2B5EF4-FFF2-40B4-BE49-F238E27FC236}">
                <a16:creationId xmlns:a16="http://schemas.microsoft.com/office/drawing/2014/main" id="{2DC3159E-8CA1-440B-90AF-6685F5B3B99B}"/>
              </a:ext>
            </a:extLst>
          </p:cNvPr>
          <p:cNvPicPr>
            <a:picLocks noChangeAspect="1"/>
          </p:cNvPicPr>
          <p:nvPr/>
        </p:nvPicPr>
        <p:blipFill>
          <a:blip r:embed="rId5"/>
          <a:stretch>
            <a:fillRect/>
          </a:stretch>
        </p:blipFill>
        <p:spPr>
          <a:xfrm>
            <a:off x="553908" y="3861307"/>
            <a:ext cx="3387122" cy="1878313"/>
          </a:xfrm>
          <a:prstGeom prst="rect">
            <a:avLst/>
          </a:prstGeom>
        </p:spPr>
      </p:pic>
      <p:pic>
        <p:nvPicPr>
          <p:cNvPr id="2" name="Picture 1">
            <a:extLst>
              <a:ext uri="{FF2B5EF4-FFF2-40B4-BE49-F238E27FC236}">
                <a16:creationId xmlns:a16="http://schemas.microsoft.com/office/drawing/2014/main" id="{068F6800-D769-4D61-BF10-B7B75F0988FC}"/>
              </a:ext>
            </a:extLst>
          </p:cNvPr>
          <p:cNvPicPr>
            <a:picLocks noChangeAspect="1"/>
          </p:cNvPicPr>
          <p:nvPr/>
        </p:nvPicPr>
        <p:blipFill rotWithShape="1">
          <a:blip r:embed="rId6"/>
          <a:srcRect l="5703" r="6049" b="1035"/>
          <a:stretch/>
        </p:blipFill>
        <p:spPr>
          <a:xfrm>
            <a:off x="4425963" y="810603"/>
            <a:ext cx="7417191" cy="5545344"/>
          </a:xfrm>
          <a:prstGeom prst="rect">
            <a:avLst/>
          </a:prstGeom>
        </p:spPr>
      </p:pic>
      <p:sp>
        <p:nvSpPr>
          <p:cNvPr id="3" name="TextBox 2">
            <a:extLst>
              <a:ext uri="{FF2B5EF4-FFF2-40B4-BE49-F238E27FC236}">
                <a16:creationId xmlns:a16="http://schemas.microsoft.com/office/drawing/2014/main" id="{34EEDD89-33CB-45CF-A895-C7676891AB31}"/>
              </a:ext>
            </a:extLst>
          </p:cNvPr>
          <p:cNvSpPr txBox="1"/>
          <p:nvPr/>
        </p:nvSpPr>
        <p:spPr>
          <a:xfrm>
            <a:off x="6616182" y="6048170"/>
            <a:ext cx="3325442"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Existing View South of West Run Bridge</a:t>
            </a:r>
          </a:p>
        </p:txBody>
      </p:sp>
      <p:sp>
        <p:nvSpPr>
          <p:cNvPr id="5" name="TextBox 4">
            <a:extLst>
              <a:ext uri="{FF2B5EF4-FFF2-40B4-BE49-F238E27FC236}">
                <a16:creationId xmlns:a16="http://schemas.microsoft.com/office/drawing/2014/main" id="{0B7B6BC2-BBBF-4578-A8C2-C6865466C1F1}"/>
              </a:ext>
            </a:extLst>
          </p:cNvPr>
          <p:cNvSpPr txBox="1"/>
          <p:nvPr/>
        </p:nvSpPr>
        <p:spPr>
          <a:xfrm>
            <a:off x="1597518" y="5431843"/>
            <a:ext cx="3325442"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Looking Upstream</a:t>
            </a:r>
          </a:p>
        </p:txBody>
      </p:sp>
    </p:spTree>
    <p:extLst>
      <p:ext uri="{BB962C8B-B14F-4D97-AF65-F5344CB8AC3E}">
        <p14:creationId xmlns:p14="http://schemas.microsoft.com/office/powerpoint/2010/main" val="1489516533"/>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422445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224459"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149290" y="163481"/>
            <a:ext cx="407516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Bridge replacement</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283430" y="945207"/>
            <a:ext cx="3657600" cy="5324535"/>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348846" y="945207"/>
            <a:ext cx="3480168" cy="5693866"/>
          </a:xfrm>
          <a:prstGeom prst="rect">
            <a:avLst/>
          </a:prstGeom>
          <a:noFill/>
        </p:spPr>
        <p:txBody>
          <a:bodyPr wrap="square" rtlCol="0">
            <a:spAutoFit/>
          </a:bodyPr>
          <a:lstStyle/>
          <a:p>
            <a:pPr>
              <a:spcAft>
                <a:spcPts val="1200"/>
              </a:spcAft>
              <a:buClr>
                <a:srgbClr val="595959"/>
              </a:buClr>
            </a:pPr>
            <a:r>
              <a:rPr lang="en-US" b="1" i="1" dirty="0"/>
              <a:t>Proposed Bridge</a:t>
            </a:r>
          </a:p>
          <a:p>
            <a:pPr marL="342900" indent="-342900">
              <a:spcAft>
                <a:spcPts val="1200"/>
              </a:spcAft>
              <a:buClr>
                <a:srgbClr val="595959"/>
              </a:buClr>
              <a:buFont typeface="Webdings" panose="05030102010509060703" pitchFamily="18" charset="2"/>
              <a:buChar char="4"/>
            </a:pPr>
            <a:r>
              <a:rPr lang="en-US" sz="2000" dirty="0"/>
              <a:t>Wider Bridge will allow for future potential Three-Lane configuration</a:t>
            </a:r>
          </a:p>
          <a:p>
            <a:pPr marL="342900" indent="-342900">
              <a:spcAft>
                <a:spcPts val="1200"/>
              </a:spcAft>
              <a:buClr>
                <a:srgbClr val="595959"/>
              </a:buClr>
              <a:buFont typeface="Webdings" panose="05030102010509060703" pitchFamily="18" charset="2"/>
              <a:buChar char="4"/>
            </a:pPr>
            <a:r>
              <a:rPr lang="en-US" sz="2000" dirty="0"/>
              <a:t>Increased elevation reduces occurrence of overtopping</a:t>
            </a:r>
          </a:p>
          <a:p>
            <a:pPr marL="342900" indent="-342900">
              <a:spcAft>
                <a:spcPts val="1200"/>
              </a:spcAft>
              <a:buClr>
                <a:srgbClr val="595959"/>
              </a:buClr>
              <a:buFont typeface="Webdings" panose="05030102010509060703" pitchFamily="18" charset="2"/>
              <a:buChar char="4"/>
            </a:pPr>
            <a:r>
              <a:rPr lang="en-US" sz="2000" dirty="0"/>
              <a:t>Long-term durable bridge replacement on high ADT roadway</a:t>
            </a:r>
          </a:p>
          <a:p>
            <a:pPr marL="342900" indent="-342900">
              <a:spcAft>
                <a:spcPts val="1200"/>
              </a:spcAft>
              <a:buClr>
                <a:srgbClr val="595959"/>
              </a:buClr>
              <a:buFont typeface="Webdings" panose="05030102010509060703" pitchFamily="18" charset="2"/>
              <a:buChar char="4"/>
            </a:pPr>
            <a:r>
              <a:rPr lang="en-US" sz="2000" dirty="0"/>
              <a:t>Wider bridge improves future work zone traffic control</a:t>
            </a:r>
          </a:p>
          <a:p>
            <a:pPr marL="342900" indent="-342900">
              <a:spcAft>
                <a:spcPts val="1200"/>
              </a:spcAft>
              <a:buClr>
                <a:srgbClr val="595959"/>
              </a:buClr>
              <a:buFont typeface="Webdings" panose="05030102010509060703" pitchFamily="18" charset="2"/>
              <a:buChar char="4"/>
            </a:pPr>
            <a:endParaRPr lang="en-US" dirty="0"/>
          </a:p>
          <a:p>
            <a:pPr lvl="1">
              <a:spcAft>
                <a:spcPts val="1200"/>
              </a:spcAft>
              <a:buClr>
                <a:srgbClr val="595959"/>
              </a:buClr>
            </a:pPr>
            <a:endParaRPr lang="en-US" b="1" dirty="0"/>
          </a:p>
          <a:p>
            <a:pPr>
              <a:spcAft>
                <a:spcPts val="1200"/>
              </a:spcAft>
              <a:buClr>
                <a:srgbClr val="595959"/>
              </a:buClr>
            </a:pPr>
            <a:endParaRPr lang="en-US" sz="2000" dirty="0"/>
          </a:p>
        </p:txBody>
      </p:sp>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pic>
        <p:nvPicPr>
          <p:cNvPr id="3" name="Picture 2">
            <a:extLst>
              <a:ext uri="{FF2B5EF4-FFF2-40B4-BE49-F238E27FC236}">
                <a16:creationId xmlns:a16="http://schemas.microsoft.com/office/drawing/2014/main" id="{188424C4-643B-448F-B626-AED2D31BA1FD}"/>
              </a:ext>
            </a:extLst>
          </p:cNvPr>
          <p:cNvPicPr>
            <a:picLocks noChangeAspect="1"/>
          </p:cNvPicPr>
          <p:nvPr/>
        </p:nvPicPr>
        <p:blipFill rotWithShape="1">
          <a:blip r:embed="rId5"/>
          <a:srcRect l="5669" r="5482"/>
          <a:stretch/>
        </p:blipFill>
        <p:spPr>
          <a:xfrm>
            <a:off x="4224459" y="839702"/>
            <a:ext cx="7394234" cy="5548189"/>
          </a:xfrm>
          <a:prstGeom prst="rect">
            <a:avLst/>
          </a:prstGeom>
        </p:spPr>
      </p:pic>
      <p:sp>
        <p:nvSpPr>
          <p:cNvPr id="2" name="TextBox 1">
            <a:extLst>
              <a:ext uri="{FF2B5EF4-FFF2-40B4-BE49-F238E27FC236}">
                <a16:creationId xmlns:a16="http://schemas.microsoft.com/office/drawing/2014/main" id="{B17AE688-B02B-4A70-AC67-25C8B5348E0E}"/>
              </a:ext>
            </a:extLst>
          </p:cNvPr>
          <p:cNvSpPr txBox="1"/>
          <p:nvPr/>
        </p:nvSpPr>
        <p:spPr>
          <a:xfrm>
            <a:off x="7207042" y="6047397"/>
            <a:ext cx="3325442"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Proposed Bridge</a:t>
            </a:r>
          </a:p>
        </p:txBody>
      </p:sp>
    </p:spTree>
    <p:extLst>
      <p:ext uri="{BB962C8B-B14F-4D97-AF65-F5344CB8AC3E}">
        <p14:creationId xmlns:p14="http://schemas.microsoft.com/office/powerpoint/2010/main" val="417899475"/>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422445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224459"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149290" y="163481"/>
            <a:ext cx="407516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RIGHT OF WAY IMPACTS</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sp>
        <p:nvSpPr>
          <p:cNvPr id="10" name="TextBox 9">
            <a:extLst>
              <a:ext uri="{FF2B5EF4-FFF2-40B4-BE49-F238E27FC236}">
                <a16:creationId xmlns:a16="http://schemas.microsoft.com/office/drawing/2014/main" id="{FD00AEBE-022F-47A1-8EC6-A4990FAEBBE3}"/>
              </a:ext>
            </a:extLst>
          </p:cNvPr>
          <p:cNvSpPr txBox="1"/>
          <p:nvPr/>
        </p:nvSpPr>
        <p:spPr>
          <a:xfrm>
            <a:off x="284534" y="1284770"/>
            <a:ext cx="4883286" cy="4555093"/>
          </a:xfrm>
          <a:prstGeom prst="rect">
            <a:avLst/>
          </a:prstGeom>
          <a:noFill/>
        </p:spPr>
        <p:txBody>
          <a:bodyPr wrap="square">
            <a:spAutoFit/>
          </a:bodyPr>
          <a:lstStyle/>
          <a:p>
            <a:pPr marL="0" lvl="2" fontAlgn="base">
              <a:spcAft>
                <a:spcPts val="1200"/>
              </a:spcAft>
              <a:buClr>
                <a:srgbClr val="595959"/>
              </a:buClr>
              <a:buSzPct val="85000"/>
            </a:pPr>
            <a:r>
              <a:rPr lang="en-US" sz="2400" dirty="0">
                <a:cs typeface="Calibri Light" panose="020F0302020204030204" pitchFamily="34" charset="0"/>
              </a:rPr>
              <a:t>Project Requires right of way for Construction</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22 Temporary Construction Easements (TCE) totaling 61,493 SF</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29 Proposed Right of Acquisitions totaling 18,053</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2 Structural Easement and Residential Relocation (TSRE)</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Plans Available for Review</a:t>
            </a:r>
          </a:p>
          <a:p>
            <a:pPr marL="342900" lvl="2" indent="-342900" fontAlgn="base">
              <a:spcAft>
                <a:spcPts val="1200"/>
              </a:spcAft>
              <a:buClr>
                <a:srgbClr val="595959"/>
              </a:buClr>
              <a:buSzPct val="85000"/>
              <a:buFont typeface="Webdings" panose="05030102010509060703" pitchFamily="18" charset="2"/>
              <a:buChar char="4"/>
            </a:pPr>
            <a:endParaRPr lang="en-US" sz="2400" dirty="0">
              <a:cs typeface="Calibri Light" panose="020F0302020204030204" pitchFamily="34" charset="0"/>
            </a:endParaRPr>
          </a:p>
        </p:txBody>
      </p:sp>
      <p:pic>
        <p:nvPicPr>
          <p:cNvPr id="8" name="Picture 7">
            <a:extLst>
              <a:ext uri="{FF2B5EF4-FFF2-40B4-BE49-F238E27FC236}">
                <a16:creationId xmlns:a16="http://schemas.microsoft.com/office/drawing/2014/main" id="{A6D513A1-A46C-44DE-BA01-F7AC5F52651A}"/>
              </a:ext>
            </a:extLst>
          </p:cNvPr>
          <p:cNvPicPr>
            <a:picLocks noChangeAspect="1"/>
          </p:cNvPicPr>
          <p:nvPr/>
        </p:nvPicPr>
        <p:blipFill rotWithShape="1">
          <a:blip r:embed="rId5"/>
          <a:srcRect l="26906" t="15382" r="16469" b="26162"/>
          <a:stretch/>
        </p:blipFill>
        <p:spPr>
          <a:xfrm>
            <a:off x="5278085" y="1064970"/>
            <a:ext cx="6093550" cy="4090690"/>
          </a:xfrm>
          <a:prstGeom prst="rect">
            <a:avLst/>
          </a:prstGeom>
          <a:ln w="19050">
            <a:solidFill>
              <a:schemeClr val="tx1"/>
            </a:solidFill>
          </a:ln>
        </p:spPr>
      </p:pic>
      <p:sp>
        <p:nvSpPr>
          <p:cNvPr id="9" name="Oval 8">
            <a:extLst>
              <a:ext uri="{FF2B5EF4-FFF2-40B4-BE49-F238E27FC236}">
                <a16:creationId xmlns:a16="http://schemas.microsoft.com/office/drawing/2014/main" id="{AFCA6B3F-D32C-4915-BC47-AAD6A7D3F615}"/>
              </a:ext>
            </a:extLst>
          </p:cNvPr>
          <p:cNvSpPr/>
          <p:nvPr/>
        </p:nvSpPr>
        <p:spPr>
          <a:xfrm>
            <a:off x="8472793" y="3881336"/>
            <a:ext cx="1609930" cy="11671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4969647"/>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917376-DE47-4F35-AC4F-71B62247C4B3}"/>
              </a:ext>
            </a:extLst>
          </p:cNvPr>
          <p:cNvSpPr txBox="1"/>
          <p:nvPr/>
        </p:nvSpPr>
        <p:spPr>
          <a:xfrm>
            <a:off x="1524000" y="1122362"/>
            <a:ext cx="9144000" cy="2840037"/>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5800" u="sng" kern="1200" dirty="0">
              <a:ln w="3175">
                <a:noFill/>
              </a:ln>
              <a:solidFill>
                <a:schemeClr val="tx1"/>
              </a:solidFill>
              <a:latin typeface="+mj-lt"/>
              <a:ea typeface="+mj-ea"/>
              <a:cs typeface="+mj-cs"/>
            </a:endParaRPr>
          </a:p>
        </p:txBody>
      </p:sp>
      <p:sp>
        <p:nvSpPr>
          <p:cNvPr id="7" name="Rectangle 6">
            <a:extLst>
              <a:ext uri="{FF2B5EF4-FFF2-40B4-BE49-F238E27FC236}">
                <a16:creationId xmlns:a16="http://schemas.microsoft.com/office/drawing/2014/main" id="{83EDE5C4-8C7E-417B-B95A-EC58AE988B3C}"/>
              </a:ext>
            </a:extLst>
          </p:cNvPr>
          <p:cNvSpPr/>
          <p:nvPr/>
        </p:nvSpPr>
        <p:spPr>
          <a:xfrm>
            <a:off x="277091" y="131618"/>
            <a:ext cx="11637818" cy="5847685"/>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92E9056-B3F3-4E89-B621-E943EE5FA2CB}"/>
              </a:ext>
            </a:extLst>
          </p:cNvPr>
          <p:cNvSpPr txBox="1"/>
          <p:nvPr/>
        </p:nvSpPr>
        <p:spPr>
          <a:xfrm>
            <a:off x="556098" y="810188"/>
            <a:ext cx="11079803" cy="5632311"/>
          </a:xfrm>
          <a:prstGeom prst="rect">
            <a:avLst/>
          </a:prstGeom>
          <a:noFill/>
        </p:spPr>
        <p:txBody>
          <a:bodyPr wrap="square">
            <a:spAutoFit/>
          </a:bodyPr>
          <a:lstStyle/>
          <a:p>
            <a:pPr algn="l"/>
            <a:r>
              <a:rPr lang="en-US" sz="2000" b="1" i="0" dirty="0">
                <a:effectLst/>
                <a:latin typeface="Charter BT"/>
              </a:rPr>
              <a:t>Your Opportunity to Comment! Comment period open until September 10, 2020</a:t>
            </a:r>
          </a:p>
          <a:p>
            <a:pPr algn="l"/>
            <a:endParaRPr lang="en-US" sz="2000" b="1" i="0" dirty="0">
              <a:effectLst/>
              <a:latin typeface="Charter BT"/>
            </a:endParaRPr>
          </a:p>
          <a:p>
            <a:pPr algn="l"/>
            <a:r>
              <a:rPr lang="en-US" sz="2000" b="1" i="0" dirty="0">
                <a:effectLst/>
                <a:latin typeface="Charter BT"/>
              </a:rPr>
              <a:t>There are a number of ways to provide your comments on the Van Voorhis project. These include:</a:t>
            </a:r>
          </a:p>
          <a:p>
            <a:pPr algn="l"/>
            <a:endParaRPr lang="en-US" sz="2000" b="1" i="0" dirty="0">
              <a:effectLst/>
              <a:latin typeface="Charter BT"/>
            </a:endParaRPr>
          </a:p>
          <a:p>
            <a:pPr algn="l">
              <a:buFont typeface="Arial" panose="020B0604020202020204" pitchFamily="34" charset="0"/>
              <a:buChar char="•"/>
            </a:pPr>
            <a:r>
              <a:rPr lang="en-US" sz="2000" b="1" i="0" dirty="0">
                <a:effectLst/>
                <a:latin typeface="Basic Commercial"/>
              </a:rPr>
              <a:t>Voicemail </a:t>
            </a:r>
            <a:r>
              <a:rPr lang="en-US" sz="2000" b="0" i="0" dirty="0">
                <a:effectLst/>
                <a:latin typeface="Basic Commercial"/>
              </a:rPr>
              <a:t>– to leave a message with your comments dial 855-925-2801, project code 9356.</a:t>
            </a:r>
          </a:p>
          <a:p>
            <a:pPr algn="l">
              <a:buFont typeface="Arial" panose="020B0604020202020204" pitchFamily="34" charset="0"/>
              <a:buChar char="•"/>
            </a:pPr>
            <a:endParaRPr lang="en-US" sz="2000" b="0" i="0" dirty="0">
              <a:effectLst/>
              <a:latin typeface="Basic Commercial"/>
            </a:endParaRPr>
          </a:p>
          <a:p>
            <a:pPr algn="l">
              <a:buFont typeface="Arial" panose="020B0604020202020204" pitchFamily="34" charset="0"/>
              <a:buChar char="•"/>
            </a:pPr>
            <a:r>
              <a:rPr lang="en-US" sz="2000" b="1" i="0" dirty="0">
                <a:effectLst/>
                <a:latin typeface="Basic Commercial"/>
              </a:rPr>
              <a:t>Text -</a:t>
            </a:r>
            <a:r>
              <a:rPr lang="en-US" sz="2000" b="0" i="0" dirty="0">
                <a:effectLst/>
                <a:latin typeface="Basic Commercial"/>
              </a:rPr>
              <a:t> to text your comments dial 855-925-2801 (no code necessary to text).</a:t>
            </a:r>
          </a:p>
          <a:p>
            <a:pPr algn="l">
              <a:buFont typeface="Arial" panose="020B0604020202020204" pitchFamily="34" charset="0"/>
              <a:buChar char="•"/>
            </a:pPr>
            <a:endParaRPr lang="en-US" sz="2000" b="0" i="0" dirty="0">
              <a:effectLst/>
              <a:latin typeface="Basic Commercial"/>
            </a:endParaRPr>
          </a:p>
          <a:p>
            <a:pPr algn="l">
              <a:buFont typeface="Arial" panose="020B0604020202020204" pitchFamily="34" charset="0"/>
              <a:buChar char="•"/>
            </a:pPr>
            <a:r>
              <a:rPr lang="en-US" sz="2000" b="1" i="0" dirty="0">
                <a:effectLst/>
                <a:latin typeface="Basic Commercial"/>
              </a:rPr>
              <a:t>Online </a:t>
            </a:r>
            <a:r>
              <a:rPr lang="en-US" sz="2000" b="0" i="0" dirty="0">
                <a:effectLst/>
                <a:latin typeface="Basic Commercial"/>
              </a:rPr>
              <a:t>– Visit the WVDOH Website at </a:t>
            </a:r>
            <a:r>
              <a:rPr lang="en-US" sz="2000" b="0" i="0" u="none" strike="noStrike" dirty="0">
                <a:effectLst/>
                <a:latin typeface="Basic Commercial"/>
                <a:hlinkClick r:id="rId3">
                  <a:extLst>
                    <a:ext uri="{A12FA001-AC4F-418D-AE19-62706E023703}">
                      <ahyp:hlinkClr xmlns:ahyp="http://schemas.microsoft.com/office/drawing/2018/hyperlinkcolor" val="tx"/>
                    </a:ext>
                  </a:extLst>
                </a:hlinkClick>
              </a:rPr>
              <a:t>http://go.wv.gov/dotcomment</a:t>
            </a:r>
            <a:r>
              <a:rPr lang="en-US" sz="2000" b="0" i="0" dirty="0">
                <a:effectLst/>
                <a:latin typeface="Basic Commercial"/>
              </a:rPr>
              <a:t> for project information and the opportunity to comment on the project.</a:t>
            </a:r>
          </a:p>
          <a:p>
            <a:pPr algn="l"/>
            <a:endParaRPr lang="en-US" sz="2000" b="0" i="0" dirty="0">
              <a:effectLst/>
              <a:latin typeface="Basic Commercial"/>
            </a:endParaRPr>
          </a:p>
          <a:p>
            <a:pPr algn="just">
              <a:buFont typeface="Arial" panose="020B0604020202020204" pitchFamily="34" charset="0"/>
              <a:buChar char="•"/>
            </a:pPr>
            <a:r>
              <a:rPr lang="en-US" sz="2000" b="1" i="0" dirty="0">
                <a:effectLst/>
                <a:latin typeface="Basic Commercial"/>
              </a:rPr>
              <a:t>Mail -</a:t>
            </a:r>
            <a:r>
              <a:rPr lang="en-US" sz="2000" b="0" i="0" dirty="0">
                <a:effectLst/>
                <a:latin typeface="Basic Commercial"/>
              </a:rPr>
              <a:t> Those wishing to file written comments may send them to Mr. RJ Scites, P.E., Director, Engineering Division, West Virginia Division of Highways, 1334 Smith Street, Charleston, West Virginia 25301.  The West Virginia Department of Transportation will, upon request, provide reasonable accommodations including auxiliary aids and services necessary to afford an individual with a disability an equal opportunity to participate in our services, programs and activities. Please contact us at (304) 558-3931. Persons with hearing or speech impairments can reach all state agencies by calling (800) 982-8772 (voice to TDD) or (800) 982-8771 (TDD to voice), toll free.</a:t>
            </a:r>
          </a:p>
        </p:txBody>
      </p:sp>
      <p:sp>
        <p:nvSpPr>
          <p:cNvPr id="3" name="TextBox 2">
            <a:extLst>
              <a:ext uri="{FF2B5EF4-FFF2-40B4-BE49-F238E27FC236}">
                <a16:creationId xmlns:a16="http://schemas.microsoft.com/office/drawing/2014/main" id="{4C2180A7-E50D-4683-8D5F-1136F2D32B79}"/>
              </a:ext>
            </a:extLst>
          </p:cNvPr>
          <p:cNvSpPr txBox="1"/>
          <p:nvPr/>
        </p:nvSpPr>
        <p:spPr>
          <a:xfrm>
            <a:off x="2898030" y="86183"/>
            <a:ext cx="6395937" cy="769441"/>
          </a:xfrm>
          <a:prstGeom prst="rect">
            <a:avLst/>
          </a:prstGeom>
          <a:noFill/>
        </p:spPr>
        <p:txBody>
          <a:bodyPr wrap="square" rtlCol="0">
            <a:spAutoFit/>
          </a:bodyPr>
          <a:lstStyle/>
          <a:p>
            <a:pPr algn="l">
              <a:spcAft>
                <a:spcPts val="1200"/>
              </a:spcAft>
              <a:buClr>
                <a:srgbClr val="595959"/>
              </a:buClr>
            </a:pPr>
            <a:r>
              <a:rPr lang="en-US" sz="4400" b="1" dirty="0">
                <a:solidFill>
                  <a:srgbClr val="24436B"/>
                </a:solidFill>
              </a:rPr>
              <a:t>COMMENT PROCEDURES</a:t>
            </a:r>
          </a:p>
        </p:txBody>
      </p:sp>
    </p:spTree>
    <p:extLst>
      <p:ext uri="{BB962C8B-B14F-4D97-AF65-F5344CB8AC3E}">
        <p14:creationId xmlns:p14="http://schemas.microsoft.com/office/powerpoint/2010/main" val="1329503814"/>
      </p:ext>
    </p:extLst>
  </p:cSld>
  <p:clrMapOvr>
    <a:masterClrMapping/>
  </p:clrMapOvr>
  <mc:AlternateContent xmlns:mc="http://schemas.openxmlformats.org/markup-compatibility/2006" xmlns:p14="http://schemas.microsoft.com/office/powerpoint/2010/main">
    <mc:Choice Requires="p14">
      <p:transition spd="slow" p14:dur="2000" advTm="4910"/>
    </mc:Choice>
    <mc:Fallback xmlns="">
      <p:transition spd="slow" advTm="491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9DEAC1-DF4F-46EE-A296-42DBA6900E44}"/>
              </a:ext>
            </a:extLst>
          </p:cNvPr>
          <p:cNvSpPr/>
          <p:nvPr/>
        </p:nvSpPr>
        <p:spPr>
          <a:xfrm>
            <a:off x="295890" y="1637299"/>
            <a:ext cx="11766491"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next live presentation will begin</a:t>
            </a:r>
          </a:p>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 6:00 pm</a:t>
            </a:r>
          </a:p>
        </p:txBody>
      </p:sp>
    </p:spTree>
    <p:extLst>
      <p:ext uri="{BB962C8B-B14F-4D97-AF65-F5344CB8AC3E}">
        <p14:creationId xmlns:p14="http://schemas.microsoft.com/office/powerpoint/2010/main" val="189609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9DEAC1-DF4F-46EE-A296-42DBA6900E44}"/>
              </a:ext>
            </a:extLst>
          </p:cNvPr>
          <p:cNvSpPr/>
          <p:nvPr/>
        </p:nvSpPr>
        <p:spPr>
          <a:xfrm>
            <a:off x="295890" y="1637299"/>
            <a:ext cx="11766491" cy="1938992"/>
          </a:xfrm>
          <a:prstGeom prst="rect">
            <a:avLst/>
          </a:prstGeom>
          <a:noFill/>
        </p:spPr>
        <p:txBody>
          <a:bodyPr wrap="none" lIns="91440" tIns="45720" rIns="91440" bIns="45720">
            <a:spAutoFit/>
          </a:bodyPr>
          <a:lstStyle/>
          <a:p>
            <a:pPr algn="ct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next live presentation will begin</a:t>
            </a:r>
          </a:p>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 7:00 pm</a:t>
            </a:r>
          </a:p>
        </p:txBody>
      </p:sp>
    </p:spTree>
    <p:extLst>
      <p:ext uri="{BB962C8B-B14F-4D97-AF65-F5344CB8AC3E}">
        <p14:creationId xmlns:p14="http://schemas.microsoft.com/office/powerpoint/2010/main" val="347624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E5EDE6A-A222-4949-8511-9996733B0D14}"/>
              </a:ext>
            </a:extLst>
          </p:cNvPr>
          <p:cNvSpPr/>
          <p:nvPr/>
        </p:nvSpPr>
        <p:spPr>
          <a:xfrm>
            <a:off x="1" y="0"/>
            <a:ext cx="3405672"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4FD32E9C-4F2B-4056-97D9-4FB8F2A375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402800" y="0"/>
            <a:ext cx="652042" cy="839702"/>
          </a:xfrm>
          <a:prstGeom prst="rect">
            <a:avLst/>
          </a:prstGeom>
          <a:noFill/>
          <a:ln>
            <a:noFill/>
          </a:ln>
        </p:spPr>
      </p:pic>
      <p:sp>
        <p:nvSpPr>
          <p:cNvPr id="67" name="TextBox 66">
            <a:extLst>
              <a:ext uri="{FF2B5EF4-FFF2-40B4-BE49-F238E27FC236}">
                <a16:creationId xmlns:a16="http://schemas.microsoft.com/office/drawing/2014/main" id="{727C5CF6-BE28-432B-8F4E-9D60A37AF79F}"/>
              </a:ext>
            </a:extLst>
          </p:cNvPr>
          <p:cNvSpPr txBox="1"/>
          <p:nvPr/>
        </p:nvSpPr>
        <p:spPr>
          <a:xfrm>
            <a:off x="457200" y="241771"/>
            <a:ext cx="3125755"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PURPOSE &amp; NEED</a:t>
            </a:r>
          </a:p>
        </p:txBody>
      </p:sp>
      <p:pic>
        <p:nvPicPr>
          <p:cNvPr id="87" name="Picture 86">
            <a:extLst>
              <a:ext uri="{FF2B5EF4-FFF2-40B4-BE49-F238E27FC236}">
                <a16:creationId xmlns:a16="http://schemas.microsoft.com/office/drawing/2014/main" id="{21355950-8C2A-4EC4-A8BA-B1F33E12D21F}"/>
              </a:ext>
            </a:extLst>
          </p:cNvPr>
          <p:cNvPicPr>
            <a:picLocks noChangeAspect="1"/>
          </p:cNvPicPr>
          <p:nvPr/>
        </p:nvPicPr>
        <p:blipFill>
          <a:blip r:embed="rId4"/>
          <a:stretch>
            <a:fillRect/>
          </a:stretch>
        </p:blipFill>
        <p:spPr>
          <a:xfrm>
            <a:off x="11412384" y="112424"/>
            <a:ext cx="594360" cy="614855"/>
          </a:xfrm>
          <a:prstGeom prst="rect">
            <a:avLst/>
          </a:prstGeom>
        </p:spPr>
      </p:pic>
      <p:sp>
        <p:nvSpPr>
          <p:cNvPr id="32" name="TextBox 31">
            <a:extLst>
              <a:ext uri="{FF2B5EF4-FFF2-40B4-BE49-F238E27FC236}">
                <a16:creationId xmlns:a16="http://schemas.microsoft.com/office/drawing/2014/main" id="{4F6E97CD-7238-4C68-8251-760FC68A7402}"/>
              </a:ext>
            </a:extLst>
          </p:cNvPr>
          <p:cNvSpPr txBox="1"/>
          <p:nvPr/>
        </p:nvSpPr>
        <p:spPr>
          <a:xfrm>
            <a:off x="457200" y="2029072"/>
            <a:ext cx="4282751" cy="3785652"/>
          </a:xfrm>
          <a:prstGeom prst="rect">
            <a:avLst/>
          </a:prstGeom>
          <a:noFill/>
        </p:spPr>
        <p:txBody>
          <a:bodyPr wrap="square" rtlCol="0">
            <a:spAutoFit/>
          </a:bodyPr>
          <a:lstStyle/>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Recurring Traffic Congestion </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Narrow Lanes</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Deficient Roadway Geometry</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Limited Pedestrian Infrastructure</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Limited Drainage</a:t>
            </a:r>
          </a:p>
          <a:p>
            <a:pPr marL="0" lvl="2" fontAlgn="base">
              <a:spcAft>
                <a:spcPts val="1200"/>
              </a:spcAft>
              <a:buClr>
                <a:srgbClr val="595959"/>
              </a:buClr>
              <a:buSzPct val="85000"/>
            </a:pPr>
            <a:endParaRPr lang="en-US" dirty="0">
              <a:cs typeface="Calibri Light" panose="020F0302020204030204" pitchFamily="34" charset="0"/>
            </a:endParaRPr>
          </a:p>
          <a:p>
            <a:pPr marL="342900" lvl="2" indent="-342900" fontAlgn="base">
              <a:spcAft>
                <a:spcPts val="1200"/>
              </a:spcAft>
              <a:buClr>
                <a:srgbClr val="595959"/>
              </a:buClr>
              <a:buSzPct val="85000"/>
              <a:buFont typeface="Webdings" panose="05030102010509060703" pitchFamily="18" charset="2"/>
              <a:buChar char="4"/>
            </a:pPr>
            <a:endParaRPr lang="en-US" dirty="0">
              <a:cs typeface="Calibri Light" panose="020F0302020204030204" pitchFamily="34" charset="0"/>
            </a:endParaRPr>
          </a:p>
        </p:txBody>
      </p:sp>
      <p:sp>
        <p:nvSpPr>
          <p:cNvPr id="9" name="TextBox 8">
            <a:extLst>
              <a:ext uri="{FF2B5EF4-FFF2-40B4-BE49-F238E27FC236}">
                <a16:creationId xmlns:a16="http://schemas.microsoft.com/office/drawing/2014/main" id="{84339980-8EE9-4453-A5B4-F8E9277922EF}"/>
              </a:ext>
            </a:extLst>
          </p:cNvPr>
          <p:cNvSpPr txBox="1"/>
          <p:nvPr/>
        </p:nvSpPr>
        <p:spPr>
          <a:xfrm>
            <a:off x="163090" y="897964"/>
            <a:ext cx="10136434" cy="830997"/>
          </a:xfrm>
          <a:prstGeom prst="rect">
            <a:avLst/>
          </a:prstGeom>
          <a:noFill/>
        </p:spPr>
        <p:txBody>
          <a:bodyPr wrap="square" rtlCol="0">
            <a:spAutoFit/>
          </a:bodyPr>
          <a:lstStyle/>
          <a:p>
            <a:pPr>
              <a:spcAft>
                <a:spcPts val="600"/>
              </a:spcAft>
            </a:pPr>
            <a:r>
              <a:rPr lang="en-US" sz="2400" dirty="0"/>
              <a:t>The Purpose and Need for the project is to improve the infrastructure on Van Voorhis Road from WV 705 to south of West Run Road</a:t>
            </a:r>
            <a:endParaRPr lang="en-US" sz="2400" b="1" dirty="0"/>
          </a:p>
        </p:txBody>
      </p:sp>
      <p:pic>
        <p:nvPicPr>
          <p:cNvPr id="2" name="Picture 1">
            <a:extLst>
              <a:ext uri="{FF2B5EF4-FFF2-40B4-BE49-F238E27FC236}">
                <a16:creationId xmlns:a16="http://schemas.microsoft.com/office/drawing/2014/main" id="{D7E9A6A8-53A7-47B2-8A31-72F0EA69073F}"/>
              </a:ext>
            </a:extLst>
          </p:cNvPr>
          <p:cNvPicPr>
            <a:picLocks noChangeAspect="1"/>
          </p:cNvPicPr>
          <p:nvPr/>
        </p:nvPicPr>
        <p:blipFill>
          <a:blip r:embed="rId5"/>
          <a:stretch>
            <a:fillRect/>
          </a:stretch>
        </p:blipFill>
        <p:spPr>
          <a:xfrm>
            <a:off x="5794310" y="1649405"/>
            <a:ext cx="6397690" cy="4798267"/>
          </a:xfrm>
          <a:prstGeom prst="rect">
            <a:avLst/>
          </a:prstGeom>
        </p:spPr>
      </p:pic>
      <p:sp>
        <p:nvSpPr>
          <p:cNvPr id="3" name="TextBox 2">
            <a:extLst>
              <a:ext uri="{FF2B5EF4-FFF2-40B4-BE49-F238E27FC236}">
                <a16:creationId xmlns:a16="http://schemas.microsoft.com/office/drawing/2014/main" id="{98F5CC00-0EBF-47A4-ADC5-C5A82BA816FF}"/>
              </a:ext>
            </a:extLst>
          </p:cNvPr>
          <p:cNvSpPr txBox="1"/>
          <p:nvPr/>
        </p:nvSpPr>
        <p:spPr>
          <a:xfrm>
            <a:off x="6974732" y="6147881"/>
            <a:ext cx="4319081"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WV 705 with Van Voorhis Rd (CR 59)</a:t>
            </a:r>
          </a:p>
        </p:txBody>
      </p:sp>
    </p:spTree>
    <p:extLst>
      <p:ext uri="{BB962C8B-B14F-4D97-AF65-F5344CB8AC3E}">
        <p14:creationId xmlns:p14="http://schemas.microsoft.com/office/powerpoint/2010/main" val="1763674499"/>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p:transition spd="slow" advTm="322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E5EDE6A-A222-4949-8511-9996733B0D14}"/>
              </a:ext>
            </a:extLst>
          </p:cNvPr>
          <p:cNvSpPr/>
          <p:nvPr/>
        </p:nvSpPr>
        <p:spPr>
          <a:xfrm>
            <a:off x="1" y="0"/>
            <a:ext cx="3405672"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4FD32E9C-4F2B-4056-97D9-4FB8F2A375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402800" y="0"/>
            <a:ext cx="652042" cy="839702"/>
          </a:xfrm>
          <a:prstGeom prst="rect">
            <a:avLst/>
          </a:prstGeom>
          <a:noFill/>
          <a:ln>
            <a:noFill/>
          </a:ln>
        </p:spPr>
      </p:pic>
      <p:sp>
        <p:nvSpPr>
          <p:cNvPr id="67" name="TextBox 66">
            <a:extLst>
              <a:ext uri="{FF2B5EF4-FFF2-40B4-BE49-F238E27FC236}">
                <a16:creationId xmlns:a16="http://schemas.microsoft.com/office/drawing/2014/main" id="{727C5CF6-BE28-432B-8F4E-9D60A37AF79F}"/>
              </a:ext>
            </a:extLst>
          </p:cNvPr>
          <p:cNvSpPr txBox="1"/>
          <p:nvPr/>
        </p:nvSpPr>
        <p:spPr>
          <a:xfrm>
            <a:off x="457200" y="241771"/>
            <a:ext cx="3125755"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PROJECT DESCRIPTION</a:t>
            </a:r>
          </a:p>
        </p:txBody>
      </p:sp>
      <p:pic>
        <p:nvPicPr>
          <p:cNvPr id="87" name="Picture 86">
            <a:extLst>
              <a:ext uri="{FF2B5EF4-FFF2-40B4-BE49-F238E27FC236}">
                <a16:creationId xmlns:a16="http://schemas.microsoft.com/office/drawing/2014/main" id="{21355950-8C2A-4EC4-A8BA-B1F33E12D21F}"/>
              </a:ext>
            </a:extLst>
          </p:cNvPr>
          <p:cNvPicPr>
            <a:picLocks noChangeAspect="1"/>
          </p:cNvPicPr>
          <p:nvPr/>
        </p:nvPicPr>
        <p:blipFill>
          <a:blip r:embed="rId4"/>
          <a:stretch>
            <a:fillRect/>
          </a:stretch>
        </p:blipFill>
        <p:spPr>
          <a:xfrm>
            <a:off x="11412384" y="112424"/>
            <a:ext cx="594360" cy="614855"/>
          </a:xfrm>
          <a:prstGeom prst="rect">
            <a:avLst/>
          </a:prstGeom>
        </p:spPr>
      </p:pic>
      <p:sp>
        <p:nvSpPr>
          <p:cNvPr id="32" name="TextBox 31">
            <a:extLst>
              <a:ext uri="{FF2B5EF4-FFF2-40B4-BE49-F238E27FC236}">
                <a16:creationId xmlns:a16="http://schemas.microsoft.com/office/drawing/2014/main" id="{4F6E97CD-7238-4C68-8251-760FC68A7402}"/>
              </a:ext>
            </a:extLst>
          </p:cNvPr>
          <p:cNvSpPr txBox="1"/>
          <p:nvPr/>
        </p:nvSpPr>
        <p:spPr>
          <a:xfrm>
            <a:off x="205273" y="945207"/>
            <a:ext cx="5579707" cy="4308872"/>
          </a:xfrm>
          <a:prstGeom prst="rect">
            <a:avLst/>
          </a:prstGeom>
          <a:noFill/>
        </p:spPr>
        <p:txBody>
          <a:bodyPr wrap="square" rtlCol="0">
            <a:spAutoFit/>
          </a:bodyPr>
          <a:lstStyle/>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Project Limits From WV 705 To South of West Run Rd</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Design and Traffic Study Identified Improvements</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Intersection and Geometric Infrastructure Improvement</a:t>
            </a:r>
          </a:p>
          <a:p>
            <a:pPr marL="342900" lvl="2" indent="-342900" fontAlgn="base">
              <a:spcAft>
                <a:spcPts val="1200"/>
              </a:spcAft>
              <a:buClr>
                <a:srgbClr val="595959"/>
              </a:buClr>
              <a:buSzPct val="85000"/>
              <a:buFont typeface="Webdings" panose="05030102010509060703" pitchFamily="18" charset="2"/>
              <a:buChar char="4"/>
            </a:pPr>
            <a:r>
              <a:rPr lang="en-US" sz="2400" dirty="0">
                <a:cs typeface="Calibri Light" panose="020F0302020204030204" pitchFamily="34" charset="0"/>
              </a:rPr>
              <a:t>Significant Challenges and Obstacles: Terrain, Existing Development, Utilities, Traffic Volume</a:t>
            </a:r>
          </a:p>
          <a:p>
            <a:pPr marL="342900" lvl="2" indent="-342900" fontAlgn="base">
              <a:spcAft>
                <a:spcPts val="1200"/>
              </a:spcAft>
              <a:buClr>
                <a:srgbClr val="595959"/>
              </a:buClr>
              <a:buSzPct val="85000"/>
              <a:buFont typeface="Webdings" panose="05030102010509060703" pitchFamily="18" charset="2"/>
              <a:buChar char="4"/>
            </a:pPr>
            <a:endParaRPr lang="en-US" dirty="0">
              <a:cs typeface="Calibri Light" panose="020F0302020204030204" pitchFamily="34" charset="0"/>
            </a:endParaRPr>
          </a:p>
        </p:txBody>
      </p:sp>
      <p:pic>
        <p:nvPicPr>
          <p:cNvPr id="10" name="Picture 9">
            <a:extLst>
              <a:ext uri="{FF2B5EF4-FFF2-40B4-BE49-F238E27FC236}">
                <a16:creationId xmlns:a16="http://schemas.microsoft.com/office/drawing/2014/main" id="{91419CA0-175B-4CF2-95DD-9D16C64E3586}"/>
              </a:ext>
            </a:extLst>
          </p:cNvPr>
          <p:cNvPicPr/>
          <p:nvPr/>
        </p:nvPicPr>
        <p:blipFill>
          <a:blip r:embed="rId5">
            <a:extLst>
              <a:ext uri="{28A0092B-C50C-407E-A947-70E740481C1C}">
                <a14:useLocalDpi xmlns:a14="http://schemas.microsoft.com/office/drawing/2010/main" val="0"/>
              </a:ext>
            </a:extLst>
          </a:blip>
          <a:stretch>
            <a:fillRect/>
          </a:stretch>
        </p:blipFill>
        <p:spPr>
          <a:xfrm>
            <a:off x="6647672" y="0"/>
            <a:ext cx="4541520" cy="6400800"/>
          </a:xfrm>
          <a:prstGeom prst="rect">
            <a:avLst/>
          </a:prstGeom>
        </p:spPr>
      </p:pic>
    </p:spTree>
    <p:extLst>
      <p:ext uri="{BB962C8B-B14F-4D97-AF65-F5344CB8AC3E}">
        <p14:creationId xmlns:p14="http://schemas.microsoft.com/office/powerpoint/2010/main" val="2469544271"/>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p:transition spd="slow" advTm="322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9F15D-A18D-44EB-A9CC-CEB44038AC63}"/>
              </a:ext>
            </a:extLst>
          </p:cNvPr>
          <p:cNvPicPr>
            <a:picLocks noChangeAspect="1"/>
          </p:cNvPicPr>
          <p:nvPr/>
        </p:nvPicPr>
        <p:blipFill>
          <a:blip r:embed="rId3"/>
          <a:stretch>
            <a:fillRect/>
          </a:stretch>
        </p:blipFill>
        <p:spPr>
          <a:xfrm>
            <a:off x="6096000" y="123877"/>
            <a:ext cx="5307294" cy="6311780"/>
          </a:xfrm>
          <a:prstGeom prst="rect">
            <a:avLst/>
          </a:prstGeom>
        </p:spPr>
      </p:pic>
      <p:sp>
        <p:nvSpPr>
          <p:cNvPr id="11" name="Rectangle 10">
            <a:extLst>
              <a:ext uri="{FF2B5EF4-FFF2-40B4-BE49-F238E27FC236}">
                <a16:creationId xmlns:a16="http://schemas.microsoft.com/office/drawing/2014/main" id="{0CC5EDC9-BD1F-48F7-841F-21C90A575518}"/>
              </a:ext>
            </a:extLst>
          </p:cNvPr>
          <p:cNvSpPr/>
          <p:nvPr/>
        </p:nvSpPr>
        <p:spPr>
          <a:xfrm>
            <a:off x="0" y="0"/>
            <a:ext cx="4105663"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4103158"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457200" y="241771"/>
            <a:ext cx="3722914"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IMPROVEMENTS</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5"/>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448064" y="1296528"/>
            <a:ext cx="3657600" cy="4682403"/>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72D3A9EF-DDB6-431C-8506-890240D96772}"/>
              </a:ext>
            </a:extLst>
          </p:cNvPr>
          <p:cNvSpPr txBox="1"/>
          <p:nvPr/>
        </p:nvSpPr>
        <p:spPr>
          <a:xfrm>
            <a:off x="354171" y="1296528"/>
            <a:ext cx="3709723" cy="5493812"/>
          </a:xfrm>
          <a:prstGeom prst="rect">
            <a:avLst/>
          </a:prstGeom>
          <a:noFill/>
        </p:spPr>
        <p:txBody>
          <a:bodyPr wrap="square" rtlCol="0">
            <a:spAutoFit/>
          </a:bodyPr>
          <a:lstStyle/>
          <a:p>
            <a:pPr marL="342900" indent="-342900">
              <a:spcAft>
                <a:spcPts val="1200"/>
              </a:spcAft>
              <a:buClr>
                <a:srgbClr val="595959"/>
              </a:buClr>
              <a:buFont typeface="Webdings" panose="05030102010509060703" pitchFamily="18" charset="2"/>
              <a:buChar char="4"/>
            </a:pPr>
            <a:r>
              <a:rPr lang="en-US" b="1" dirty="0">
                <a:solidFill>
                  <a:srgbClr val="FF0000"/>
                </a:solidFill>
              </a:rPr>
              <a:t>WV 705 Intersection Improvement &amp; Widening</a:t>
            </a:r>
          </a:p>
          <a:p>
            <a:pPr marL="342900" indent="-342900">
              <a:spcAft>
                <a:spcPts val="1200"/>
              </a:spcAft>
              <a:buClr>
                <a:srgbClr val="595959"/>
              </a:buClr>
              <a:buFont typeface="Webdings" panose="05030102010509060703" pitchFamily="18" charset="2"/>
              <a:buChar char="4"/>
            </a:pPr>
            <a:r>
              <a:rPr lang="en-US" b="1" dirty="0">
                <a:solidFill>
                  <a:schemeClr val="accent1"/>
                </a:solidFill>
              </a:rPr>
              <a:t>Sidewalk Extension to Southview Street</a:t>
            </a:r>
          </a:p>
          <a:p>
            <a:pPr marL="342900" indent="-342900">
              <a:spcAft>
                <a:spcPts val="1200"/>
              </a:spcAft>
              <a:buClr>
                <a:srgbClr val="595959"/>
              </a:buClr>
              <a:buFont typeface="Webdings" panose="05030102010509060703" pitchFamily="18" charset="2"/>
              <a:buChar char="4"/>
            </a:pPr>
            <a:r>
              <a:rPr lang="en-US" b="1" dirty="0">
                <a:solidFill>
                  <a:schemeClr val="accent3"/>
                </a:solidFill>
              </a:rPr>
              <a:t>Southview Drive &amp; Clearview Ave Grade Improvement</a:t>
            </a:r>
          </a:p>
          <a:p>
            <a:pPr marL="342900" indent="-342900">
              <a:spcAft>
                <a:spcPts val="1200"/>
              </a:spcAft>
              <a:buClr>
                <a:srgbClr val="595959"/>
              </a:buClr>
              <a:buFont typeface="Webdings" panose="05030102010509060703" pitchFamily="18" charset="2"/>
              <a:buChar char="4"/>
            </a:pPr>
            <a:r>
              <a:rPr lang="en-US" b="1" dirty="0">
                <a:solidFill>
                  <a:schemeClr val="accent6"/>
                </a:solidFill>
              </a:rPr>
              <a:t>Wedgewood/Hirshman Village Geometric Improvements</a:t>
            </a:r>
          </a:p>
          <a:p>
            <a:pPr marL="342900" indent="-342900">
              <a:spcAft>
                <a:spcPts val="1200"/>
              </a:spcAft>
              <a:buClr>
                <a:srgbClr val="595959"/>
              </a:buClr>
              <a:buFont typeface="Webdings" panose="05030102010509060703" pitchFamily="18" charset="2"/>
              <a:buChar char="4"/>
            </a:pPr>
            <a:r>
              <a:rPr lang="en-US" b="1" dirty="0">
                <a:solidFill>
                  <a:srgbClr val="002060"/>
                </a:solidFill>
              </a:rPr>
              <a:t>Retaining Walls Added To Reduce Impacts </a:t>
            </a:r>
          </a:p>
          <a:p>
            <a:pPr marL="342900" indent="-342900">
              <a:spcAft>
                <a:spcPts val="1200"/>
              </a:spcAft>
              <a:buClr>
                <a:srgbClr val="595959"/>
              </a:buClr>
              <a:buFont typeface="Webdings" panose="05030102010509060703" pitchFamily="18" charset="2"/>
              <a:buChar char="4"/>
            </a:pPr>
            <a:r>
              <a:rPr lang="en-US" b="1" dirty="0">
                <a:solidFill>
                  <a:srgbClr val="7030A0"/>
                </a:solidFill>
              </a:rPr>
              <a:t>Paved Shoulders</a:t>
            </a:r>
          </a:p>
          <a:p>
            <a:pPr marL="342900" indent="-342900">
              <a:spcAft>
                <a:spcPts val="1200"/>
              </a:spcAft>
              <a:buClr>
                <a:srgbClr val="595959"/>
              </a:buClr>
              <a:buFont typeface="Webdings" panose="05030102010509060703" pitchFamily="18" charset="2"/>
              <a:buChar char="4"/>
            </a:pPr>
            <a:r>
              <a:rPr lang="en-US" b="1" dirty="0">
                <a:solidFill>
                  <a:schemeClr val="accent4"/>
                </a:solidFill>
              </a:rPr>
              <a:t>Bridge Replacement at West Run</a:t>
            </a:r>
          </a:p>
          <a:p>
            <a:pPr marL="342900" indent="-342900">
              <a:spcAft>
                <a:spcPts val="1200"/>
              </a:spcAft>
              <a:buClr>
                <a:srgbClr val="595959"/>
              </a:buClr>
              <a:buFont typeface="Webdings" panose="05030102010509060703" pitchFamily="18" charset="2"/>
              <a:buChar char="4"/>
            </a:pPr>
            <a:endParaRPr lang="en-US" sz="1500" b="1" dirty="0">
              <a:solidFill>
                <a:schemeClr val="accent1"/>
              </a:solidFill>
            </a:endParaRPr>
          </a:p>
          <a:p>
            <a:pPr marL="342900" indent="-342900">
              <a:spcAft>
                <a:spcPts val="1200"/>
              </a:spcAft>
              <a:buClr>
                <a:srgbClr val="595959"/>
              </a:buClr>
              <a:buFont typeface="Webdings" panose="05030102010509060703" pitchFamily="18" charset="2"/>
              <a:buChar char="4"/>
            </a:pPr>
            <a:endParaRPr lang="en-US" sz="1500" dirty="0"/>
          </a:p>
          <a:p>
            <a:pPr marL="342900" indent="-342900">
              <a:spcAft>
                <a:spcPts val="1200"/>
              </a:spcAft>
              <a:buClr>
                <a:srgbClr val="595959"/>
              </a:buClr>
              <a:buFont typeface="Webdings" panose="05030102010509060703" pitchFamily="18" charset="2"/>
              <a:buChar char="4"/>
            </a:pPr>
            <a:endParaRPr lang="en-US" sz="1500" dirty="0"/>
          </a:p>
        </p:txBody>
      </p:sp>
      <p:sp>
        <p:nvSpPr>
          <p:cNvPr id="3" name="Oval 2">
            <a:extLst>
              <a:ext uri="{FF2B5EF4-FFF2-40B4-BE49-F238E27FC236}">
                <a16:creationId xmlns:a16="http://schemas.microsoft.com/office/drawing/2014/main" id="{41D0618C-D05B-42AD-9CDE-2499966CDCCF}"/>
              </a:ext>
            </a:extLst>
          </p:cNvPr>
          <p:cNvSpPr/>
          <p:nvPr/>
        </p:nvSpPr>
        <p:spPr>
          <a:xfrm>
            <a:off x="9426495" y="1136021"/>
            <a:ext cx="321013" cy="32101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4" name="Oval 13">
            <a:extLst>
              <a:ext uri="{FF2B5EF4-FFF2-40B4-BE49-F238E27FC236}">
                <a16:creationId xmlns:a16="http://schemas.microsoft.com/office/drawing/2014/main" id="{2911341E-EA0B-4022-B26B-DFFFB7BD020B}"/>
              </a:ext>
            </a:extLst>
          </p:cNvPr>
          <p:cNvSpPr/>
          <p:nvPr/>
        </p:nvSpPr>
        <p:spPr>
          <a:xfrm>
            <a:off x="7838560" y="2777745"/>
            <a:ext cx="321013" cy="32101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5" name="Oval 14">
            <a:extLst>
              <a:ext uri="{FF2B5EF4-FFF2-40B4-BE49-F238E27FC236}">
                <a16:creationId xmlns:a16="http://schemas.microsoft.com/office/drawing/2014/main" id="{F00631E5-9506-41EB-A0DF-E7B01BD857F3}"/>
              </a:ext>
            </a:extLst>
          </p:cNvPr>
          <p:cNvSpPr/>
          <p:nvPr/>
        </p:nvSpPr>
        <p:spPr>
          <a:xfrm>
            <a:off x="7736421" y="4113569"/>
            <a:ext cx="321013" cy="32101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6" name="Oval 15">
            <a:extLst>
              <a:ext uri="{FF2B5EF4-FFF2-40B4-BE49-F238E27FC236}">
                <a16:creationId xmlns:a16="http://schemas.microsoft.com/office/drawing/2014/main" id="{6517A264-427D-46ED-AA53-8985A8D2035C}"/>
              </a:ext>
            </a:extLst>
          </p:cNvPr>
          <p:cNvSpPr/>
          <p:nvPr/>
        </p:nvSpPr>
        <p:spPr>
          <a:xfrm>
            <a:off x="7652270" y="5434483"/>
            <a:ext cx="321013" cy="3210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8" name="Oval 17">
            <a:extLst>
              <a:ext uri="{FF2B5EF4-FFF2-40B4-BE49-F238E27FC236}">
                <a16:creationId xmlns:a16="http://schemas.microsoft.com/office/drawing/2014/main" id="{131EF355-2300-4887-B2F6-1900CBA71CA3}"/>
              </a:ext>
            </a:extLst>
          </p:cNvPr>
          <p:cNvSpPr/>
          <p:nvPr/>
        </p:nvSpPr>
        <p:spPr>
          <a:xfrm>
            <a:off x="9139917" y="1822449"/>
            <a:ext cx="321013" cy="32101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9" name="Oval 18">
            <a:extLst>
              <a:ext uri="{FF2B5EF4-FFF2-40B4-BE49-F238E27FC236}">
                <a16:creationId xmlns:a16="http://schemas.microsoft.com/office/drawing/2014/main" id="{3148191A-CD21-4562-8B47-2F73745CE29D}"/>
              </a:ext>
            </a:extLst>
          </p:cNvPr>
          <p:cNvSpPr/>
          <p:nvPr/>
        </p:nvSpPr>
        <p:spPr>
          <a:xfrm>
            <a:off x="7764135" y="3434681"/>
            <a:ext cx="321013" cy="3210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0" name="Oval 19">
            <a:extLst>
              <a:ext uri="{FF2B5EF4-FFF2-40B4-BE49-F238E27FC236}">
                <a16:creationId xmlns:a16="http://schemas.microsoft.com/office/drawing/2014/main" id="{6398EFA3-4FFE-4928-B2AC-196488889E0A}"/>
              </a:ext>
            </a:extLst>
          </p:cNvPr>
          <p:cNvSpPr/>
          <p:nvPr/>
        </p:nvSpPr>
        <p:spPr>
          <a:xfrm>
            <a:off x="8428634" y="2357470"/>
            <a:ext cx="321013" cy="321013"/>
          </a:xfrm>
          <a:prstGeom prst="ellipse">
            <a:avLst/>
          </a:prstGeom>
          <a:solidFill>
            <a:srgbClr val="002060"/>
          </a:solidFill>
          <a:ln>
            <a:solidFill>
              <a:srgbClr val="244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Tree>
    <p:extLst>
      <p:ext uri="{BB962C8B-B14F-4D97-AF65-F5344CB8AC3E}">
        <p14:creationId xmlns:p14="http://schemas.microsoft.com/office/powerpoint/2010/main" val="4052222146"/>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422445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224459"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149290" y="163481"/>
            <a:ext cx="407516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Environmental impacts</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29" name="Rectangle 28">
            <a:extLst>
              <a:ext uri="{FF2B5EF4-FFF2-40B4-BE49-F238E27FC236}">
                <a16:creationId xmlns:a16="http://schemas.microsoft.com/office/drawing/2014/main" id="{1F2A98EB-F88B-48DD-AF53-90926AFD5775}"/>
              </a:ext>
            </a:extLst>
          </p:cNvPr>
          <p:cNvSpPr/>
          <p:nvPr/>
        </p:nvSpPr>
        <p:spPr>
          <a:xfrm>
            <a:off x="788240" y="2769175"/>
            <a:ext cx="5968695" cy="3459165"/>
          </a:xfrm>
          <a:prstGeom prst="rect">
            <a:avLst/>
          </a:prstGeom>
          <a:noFill/>
          <a:ln>
            <a:gradFill>
              <a:gsLst>
                <a:gs pos="100000">
                  <a:schemeClr val="bg1"/>
                </a:gs>
                <a:gs pos="0">
                  <a:srgbClr val="24436B">
                    <a:alpha val="35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4CA0667-8A7B-435F-8D07-96A7536C90DF}"/>
              </a:ext>
            </a:extLst>
          </p:cNvPr>
          <p:cNvSpPr txBox="1"/>
          <p:nvPr/>
        </p:nvSpPr>
        <p:spPr>
          <a:xfrm>
            <a:off x="788240" y="1079953"/>
            <a:ext cx="10887203" cy="1554272"/>
          </a:xfrm>
          <a:prstGeom prst="rect">
            <a:avLst/>
          </a:prstGeom>
          <a:noFill/>
        </p:spPr>
        <p:txBody>
          <a:bodyPr wrap="square" rtlCol="0">
            <a:spAutoFit/>
          </a:bodyPr>
          <a:lstStyle/>
          <a:p>
            <a:pPr>
              <a:spcAft>
                <a:spcPts val="600"/>
              </a:spcAft>
            </a:pPr>
            <a:r>
              <a:rPr lang="en-US" dirty="0"/>
              <a:t>This project will be processed as a National Environmental Policy Act (NEPA) Categorical Exclusion (CE) document.  The process to develop a CE involves both conducting field reviews and coordinating closely with a variety of federal, state and local regulatory agencies to determine which natural, cultural, socioeconomic and other resources may be affected by the project.  </a:t>
            </a:r>
          </a:p>
          <a:p>
            <a:r>
              <a:rPr lang="en-US" dirty="0"/>
              <a:t>Key resources include:   </a:t>
            </a:r>
          </a:p>
        </p:txBody>
      </p:sp>
      <p:sp>
        <p:nvSpPr>
          <p:cNvPr id="14" name="TextBox 13">
            <a:extLst>
              <a:ext uri="{FF2B5EF4-FFF2-40B4-BE49-F238E27FC236}">
                <a16:creationId xmlns:a16="http://schemas.microsoft.com/office/drawing/2014/main" id="{6E9523D0-12BC-460E-A8F4-E530EACF0BD0}"/>
              </a:ext>
            </a:extLst>
          </p:cNvPr>
          <p:cNvSpPr txBox="1"/>
          <p:nvPr/>
        </p:nvSpPr>
        <p:spPr>
          <a:xfrm>
            <a:off x="1103696" y="2839009"/>
            <a:ext cx="5537735" cy="2811020"/>
          </a:xfrm>
          <a:prstGeom prst="rect">
            <a:avLst/>
          </a:prstGeom>
          <a:noFill/>
        </p:spPr>
        <p:txBody>
          <a:bodyPr wrap="square" numCol="2" rtlCol="0">
            <a:noAutofit/>
          </a:bodyPr>
          <a:lstStyle/>
          <a:p>
            <a:pPr marL="342900" indent="-342900">
              <a:spcAft>
                <a:spcPts val="1200"/>
              </a:spcAft>
              <a:buClr>
                <a:srgbClr val="595959"/>
              </a:buClr>
              <a:buFont typeface="Webdings" panose="05030102010509060703" pitchFamily="18" charset="2"/>
              <a:buChar char="4"/>
            </a:pPr>
            <a:r>
              <a:rPr lang="en-US" dirty="0"/>
              <a:t>Wetlands</a:t>
            </a:r>
          </a:p>
          <a:p>
            <a:pPr marL="342900" indent="-342900">
              <a:spcAft>
                <a:spcPts val="1200"/>
              </a:spcAft>
              <a:buClr>
                <a:srgbClr val="595959"/>
              </a:buClr>
              <a:buFont typeface="Webdings" panose="05030102010509060703" pitchFamily="18" charset="2"/>
              <a:buChar char="4"/>
            </a:pPr>
            <a:r>
              <a:rPr lang="en-US" dirty="0"/>
              <a:t>Rare, Threatened and Endangered Species</a:t>
            </a:r>
          </a:p>
          <a:p>
            <a:pPr marL="342900" indent="-342900">
              <a:spcAft>
                <a:spcPts val="1200"/>
              </a:spcAft>
              <a:buClr>
                <a:srgbClr val="595959"/>
              </a:buClr>
              <a:buFont typeface="Webdings" panose="05030102010509060703" pitchFamily="18" charset="2"/>
              <a:buChar char="4"/>
            </a:pPr>
            <a:r>
              <a:rPr lang="en-US" dirty="0"/>
              <a:t>Wildlife</a:t>
            </a:r>
          </a:p>
          <a:p>
            <a:pPr marL="342900" indent="-342900">
              <a:spcAft>
                <a:spcPts val="1200"/>
              </a:spcAft>
              <a:buClr>
                <a:srgbClr val="595959"/>
              </a:buClr>
              <a:buFont typeface="Webdings" panose="05030102010509060703" pitchFamily="18" charset="2"/>
              <a:buChar char="4"/>
            </a:pPr>
            <a:r>
              <a:rPr lang="en-US" dirty="0"/>
              <a:t>Communities </a:t>
            </a:r>
          </a:p>
          <a:p>
            <a:pPr marL="342900" indent="-342900">
              <a:spcAft>
                <a:spcPts val="1200"/>
              </a:spcAft>
              <a:buClr>
                <a:srgbClr val="595959"/>
              </a:buClr>
              <a:buFont typeface="Webdings" panose="05030102010509060703" pitchFamily="18" charset="2"/>
              <a:buChar char="4"/>
            </a:pPr>
            <a:r>
              <a:rPr lang="en-US" dirty="0"/>
              <a:t>Property Effects </a:t>
            </a:r>
          </a:p>
          <a:p>
            <a:pPr marL="342900" indent="-342900">
              <a:spcAft>
                <a:spcPts val="1200"/>
              </a:spcAft>
              <a:buClr>
                <a:srgbClr val="595959"/>
              </a:buClr>
              <a:buFont typeface="Webdings" panose="05030102010509060703" pitchFamily="18" charset="2"/>
              <a:buChar char="4"/>
            </a:pPr>
            <a:r>
              <a:rPr lang="en-US" dirty="0"/>
              <a:t>Historic Resources</a:t>
            </a:r>
          </a:p>
          <a:p>
            <a:pPr marL="342900" indent="-342900">
              <a:spcAft>
                <a:spcPts val="1200"/>
              </a:spcAft>
              <a:buClr>
                <a:srgbClr val="595959"/>
              </a:buClr>
              <a:buFont typeface="Webdings" panose="05030102010509060703" pitchFamily="18" charset="2"/>
              <a:buChar char="4"/>
            </a:pPr>
            <a:endParaRPr lang="en-US" dirty="0"/>
          </a:p>
          <a:p>
            <a:pPr marL="342900" indent="-342900">
              <a:spcAft>
                <a:spcPts val="1200"/>
              </a:spcAft>
              <a:buClr>
                <a:srgbClr val="595959"/>
              </a:buClr>
              <a:buFont typeface="Webdings" panose="05030102010509060703" pitchFamily="18" charset="2"/>
              <a:buChar char="4"/>
            </a:pPr>
            <a:endParaRPr lang="en-US" dirty="0"/>
          </a:p>
          <a:p>
            <a:pPr marL="342900" indent="-342900">
              <a:spcAft>
                <a:spcPts val="1200"/>
              </a:spcAft>
              <a:buClr>
                <a:srgbClr val="595959"/>
              </a:buClr>
              <a:buFont typeface="Webdings" panose="05030102010509060703" pitchFamily="18" charset="2"/>
              <a:buChar char="4"/>
            </a:pPr>
            <a:r>
              <a:rPr lang="en-US" dirty="0"/>
              <a:t>Archeological Resources</a:t>
            </a:r>
          </a:p>
          <a:p>
            <a:pPr marL="342900" indent="-342900">
              <a:spcAft>
                <a:spcPts val="1200"/>
              </a:spcAft>
              <a:buClr>
                <a:srgbClr val="595959"/>
              </a:buClr>
              <a:buFont typeface="Webdings" panose="05030102010509060703" pitchFamily="18" charset="2"/>
              <a:buChar char="4"/>
            </a:pPr>
            <a:r>
              <a:rPr lang="en-US" dirty="0"/>
              <a:t>Noise</a:t>
            </a:r>
          </a:p>
          <a:p>
            <a:pPr marL="342900" indent="-342900">
              <a:spcAft>
                <a:spcPts val="1200"/>
              </a:spcAft>
              <a:buClr>
                <a:srgbClr val="595959"/>
              </a:buClr>
              <a:buFont typeface="Webdings" panose="05030102010509060703" pitchFamily="18" charset="2"/>
              <a:buChar char="4"/>
            </a:pPr>
            <a:r>
              <a:rPr lang="en-US" dirty="0"/>
              <a:t>Air Quality</a:t>
            </a:r>
          </a:p>
          <a:p>
            <a:pPr marL="342900" indent="-342900">
              <a:spcAft>
                <a:spcPts val="1200"/>
              </a:spcAft>
              <a:buClr>
                <a:srgbClr val="595959"/>
              </a:buClr>
              <a:buFont typeface="Webdings" panose="05030102010509060703" pitchFamily="18" charset="2"/>
              <a:buChar char="4"/>
            </a:pPr>
            <a:r>
              <a:rPr lang="en-US" dirty="0"/>
              <a:t>Parks, Recreational Facilities</a:t>
            </a:r>
          </a:p>
          <a:p>
            <a:pPr marL="342900" indent="-342900">
              <a:spcAft>
                <a:spcPts val="1200"/>
              </a:spcAft>
              <a:buClr>
                <a:srgbClr val="595959"/>
              </a:buClr>
              <a:buFont typeface="Webdings" panose="05030102010509060703" pitchFamily="18" charset="2"/>
              <a:buChar char="4"/>
            </a:pPr>
            <a:r>
              <a:rPr lang="en-US" dirty="0"/>
              <a:t>Hazardous Materials </a:t>
            </a:r>
          </a:p>
          <a:p>
            <a:pPr marL="342900" indent="-342900">
              <a:spcAft>
                <a:spcPts val="1200"/>
              </a:spcAft>
              <a:buClr>
                <a:srgbClr val="595959"/>
              </a:buClr>
              <a:buFont typeface="Webdings" panose="05030102010509060703" pitchFamily="18" charset="2"/>
              <a:buChar char="4"/>
            </a:pPr>
            <a:endParaRPr lang="en-US" dirty="0"/>
          </a:p>
          <a:p>
            <a:pPr lvl="1">
              <a:spcAft>
                <a:spcPts val="1200"/>
              </a:spcAft>
              <a:buClr>
                <a:srgbClr val="595959"/>
              </a:buClr>
            </a:pPr>
            <a:endParaRPr lang="en-US" b="1" dirty="0"/>
          </a:p>
          <a:p>
            <a:pPr>
              <a:spcAft>
                <a:spcPts val="1200"/>
              </a:spcAft>
              <a:buClr>
                <a:srgbClr val="595959"/>
              </a:buClr>
            </a:pPr>
            <a:endParaRPr lang="en-US" sz="2000" dirty="0"/>
          </a:p>
        </p:txBody>
      </p:sp>
      <p:pic>
        <p:nvPicPr>
          <p:cNvPr id="16" name="Picture 15">
            <a:extLst>
              <a:ext uri="{FF2B5EF4-FFF2-40B4-BE49-F238E27FC236}">
                <a16:creationId xmlns:a16="http://schemas.microsoft.com/office/drawing/2014/main" id="{0C53433A-07FF-4CE7-A1F2-48A983063756}"/>
              </a:ext>
            </a:extLst>
          </p:cNvPr>
          <p:cNvPicPr/>
          <p:nvPr/>
        </p:nvPicPr>
        <p:blipFill>
          <a:blip r:embed="rId5">
            <a:extLst>
              <a:ext uri="{28A0092B-C50C-407E-A947-70E740481C1C}">
                <a14:useLocalDpi xmlns:a14="http://schemas.microsoft.com/office/drawing/2010/main" val="0"/>
              </a:ext>
            </a:extLst>
          </a:blip>
          <a:stretch>
            <a:fillRect/>
          </a:stretch>
        </p:blipFill>
        <p:spPr>
          <a:xfrm>
            <a:off x="7996136" y="1983070"/>
            <a:ext cx="3574465" cy="4349636"/>
          </a:xfrm>
          <a:prstGeom prst="rect">
            <a:avLst/>
          </a:prstGeom>
        </p:spPr>
      </p:pic>
    </p:spTree>
    <p:extLst>
      <p:ext uri="{BB962C8B-B14F-4D97-AF65-F5344CB8AC3E}">
        <p14:creationId xmlns:p14="http://schemas.microsoft.com/office/powerpoint/2010/main" val="1065345448"/>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5EDC9-BD1F-48F7-841F-21C90A575518}"/>
              </a:ext>
            </a:extLst>
          </p:cNvPr>
          <p:cNvSpPr/>
          <p:nvPr/>
        </p:nvSpPr>
        <p:spPr>
          <a:xfrm>
            <a:off x="1" y="0"/>
            <a:ext cx="4224458"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226F47-B577-49E7-96C1-746FCB9FFA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4224459" y="0"/>
            <a:ext cx="652042" cy="839702"/>
          </a:xfrm>
          <a:prstGeom prst="rect">
            <a:avLst/>
          </a:prstGeom>
          <a:noFill/>
          <a:ln>
            <a:noFill/>
          </a:ln>
        </p:spPr>
      </p:pic>
      <p:sp>
        <p:nvSpPr>
          <p:cNvPr id="13" name="TextBox 12">
            <a:extLst>
              <a:ext uri="{FF2B5EF4-FFF2-40B4-BE49-F238E27FC236}">
                <a16:creationId xmlns:a16="http://schemas.microsoft.com/office/drawing/2014/main" id="{770ED1EC-60E0-454E-87CC-0718D277F3C1}"/>
              </a:ext>
            </a:extLst>
          </p:cNvPr>
          <p:cNvSpPr txBox="1"/>
          <p:nvPr/>
        </p:nvSpPr>
        <p:spPr>
          <a:xfrm>
            <a:off x="149290" y="67228"/>
            <a:ext cx="4075169" cy="830997"/>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Summary of</a:t>
            </a:r>
          </a:p>
          <a:p>
            <a:pPr>
              <a:spcBef>
                <a:spcPct val="0"/>
              </a:spcBef>
              <a:defRPr/>
            </a:pPr>
            <a:r>
              <a:rPr lang="en-US" sz="2400" cap="all" dirty="0">
                <a:solidFill>
                  <a:schemeClr val="bg1"/>
                </a:solidFill>
                <a:latin typeface="Akzidenz Grotesk BE XBdCn" panose="02000506060000020004" pitchFamily="50" charset="0"/>
              </a:rPr>
              <a:t>Environmental impacts</a:t>
            </a:r>
          </a:p>
        </p:txBody>
      </p:sp>
      <p:pic>
        <p:nvPicPr>
          <p:cNvPr id="4" name="Picture 3">
            <a:extLst>
              <a:ext uri="{FF2B5EF4-FFF2-40B4-BE49-F238E27FC236}">
                <a16:creationId xmlns:a16="http://schemas.microsoft.com/office/drawing/2014/main" id="{EB84AFAE-5824-4B12-A7F4-A4F2D84CA3FA}"/>
              </a:ext>
            </a:extLst>
          </p:cNvPr>
          <p:cNvPicPr>
            <a:picLocks noChangeAspect="1"/>
          </p:cNvPicPr>
          <p:nvPr/>
        </p:nvPicPr>
        <p:blipFill>
          <a:blip r:embed="rId4"/>
          <a:stretch>
            <a:fillRect/>
          </a:stretch>
        </p:blipFill>
        <p:spPr>
          <a:xfrm>
            <a:off x="11570601" y="81590"/>
            <a:ext cx="597460" cy="621846"/>
          </a:xfrm>
          <a:prstGeom prst="rect">
            <a:avLst/>
          </a:prstGeom>
        </p:spPr>
      </p:pic>
      <p:sp>
        <p:nvSpPr>
          <p:cNvPr id="59" name="TextBox 58">
            <a:extLst>
              <a:ext uri="{FF2B5EF4-FFF2-40B4-BE49-F238E27FC236}">
                <a16:creationId xmlns:a16="http://schemas.microsoft.com/office/drawing/2014/main" id="{F3609B7C-EC23-4786-8C8B-9EB5F84444CB}"/>
              </a:ext>
            </a:extLst>
          </p:cNvPr>
          <p:cNvSpPr txBox="1"/>
          <p:nvPr/>
        </p:nvSpPr>
        <p:spPr>
          <a:xfrm>
            <a:off x="4898928" y="5739620"/>
            <a:ext cx="2683523" cy="307777"/>
          </a:xfrm>
          <a:prstGeom prst="rect">
            <a:avLst/>
          </a:prstGeom>
          <a:noFill/>
        </p:spPr>
        <p:txBody>
          <a:bodyPr wrap="square" rtlCol="0">
            <a:spAutoFit/>
          </a:bodyPr>
          <a:lstStyle/>
          <a:p>
            <a:r>
              <a:rPr lang="en-US" sz="1400" b="1" dirty="0">
                <a:solidFill>
                  <a:schemeClr val="bg1"/>
                </a:solidFill>
              </a:rPr>
              <a:t>WV 2 Northbound STA 80+00</a:t>
            </a:r>
          </a:p>
        </p:txBody>
      </p:sp>
      <p:graphicFrame>
        <p:nvGraphicFramePr>
          <p:cNvPr id="2" name="Table 1">
            <a:extLst>
              <a:ext uri="{FF2B5EF4-FFF2-40B4-BE49-F238E27FC236}">
                <a16:creationId xmlns:a16="http://schemas.microsoft.com/office/drawing/2014/main" id="{31BBF6B7-58A0-40C5-A817-4AAF2AE503F1}"/>
              </a:ext>
            </a:extLst>
          </p:cNvPr>
          <p:cNvGraphicFramePr>
            <a:graphicFrameLocks noGrp="1"/>
          </p:cNvGraphicFramePr>
          <p:nvPr>
            <p:extLst>
              <p:ext uri="{D42A27DB-BD31-4B8C-83A1-F6EECF244321}">
                <p14:modId xmlns:p14="http://schemas.microsoft.com/office/powerpoint/2010/main" val="3495224597"/>
              </p:ext>
            </p:extLst>
          </p:nvPr>
        </p:nvGraphicFramePr>
        <p:xfrm>
          <a:off x="2112230" y="1420329"/>
          <a:ext cx="7784428" cy="4007705"/>
        </p:xfrm>
        <a:graphic>
          <a:graphicData uri="http://schemas.openxmlformats.org/drawingml/2006/table">
            <a:tbl>
              <a:tblPr firstRow="1" firstCol="1" lastRow="1" lastCol="1" bandRow="1" bandCol="1"/>
              <a:tblGrid>
                <a:gridCol w="3924131">
                  <a:extLst>
                    <a:ext uri="{9D8B030D-6E8A-4147-A177-3AD203B41FA5}">
                      <a16:colId xmlns:a16="http://schemas.microsoft.com/office/drawing/2014/main" val="492084631"/>
                    </a:ext>
                  </a:extLst>
                </a:gridCol>
                <a:gridCol w="1453982">
                  <a:extLst>
                    <a:ext uri="{9D8B030D-6E8A-4147-A177-3AD203B41FA5}">
                      <a16:colId xmlns:a16="http://schemas.microsoft.com/office/drawing/2014/main" val="3808463887"/>
                    </a:ext>
                  </a:extLst>
                </a:gridCol>
                <a:gridCol w="2406315">
                  <a:extLst>
                    <a:ext uri="{9D8B030D-6E8A-4147-A177-3AD203B41FA5}">
                      <a16:colId xmlns:a16="http://schemas.microsoft.com/office/drawing/2014/main" val="123829699"/>
                    </a:ext>
                  </a:extLst>
                </a:gridCol>
              </a:tblGrid>
              <a:tr h="206219">
                <a:tc>
                  <a:txBody>
                    <a:bodyPr/>
                    <a:lstStyle/>
                    <a:p>
                      <a:pPr marL="64770" marR="0">
                        <a:lnSpc>
                          <a:spcPts val="1600"/>
                        </a:lnSpc>
                        <a:spcBef>
                          <a:spcPts val="0"/>
                        </a:spcBef>
                        <a:spcAft>
                          <a:spcPts val="0"/>
                        </a:spcAft>
                      </a:pPr>
                      <a:r>
                        <a:rPr lang="en-US" sz="1400" b="1" dirty="0">
                          <a:solidFill>
                            <a:srgbClr val="FFFFFF"/>
                          </a:solidFill>
                          <a:effectLst/>
                          <a:latin typeface="+mn-lt"/>
                          <a:ea typeface="Calibri" panose="020F0502020204030204" pitchFamily="34" charset="0"/>
                          <a:cs typeface="Times New Roman" panose="02020603050405020304" pitchFamily="18" charset="0"/>
                        </a:rPr>
                        <a:t>Environmental Attributes</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solidFill>
                      <a:srgbClr val="25436B"/>
                    </a:solidFill>
                  </a:tcPr>
                </a:tc>
                <a:tc>
                  <a:txBody>
                    <a:bodyPr/>
                    <a:lstStyle/>
                    <a:p>
                      <a:pPr marL="154305" marR="0" algn="ctr">
                        <a:lnSpc>
                          <a:spcPts val="1600"/>
                        </a:lnSpc>
                        <a:spcBef>
                          <a:spcPts val="0"/>
                        </a:spcBef>
                        <a:spcAft>
                          <a:spcPts val="0"/>
                        </a:spcAft>
                      </a:pPr>
                      <a:r>
                        <a:rPr lang="en-US" sz="1400" b="1" dirty="0">
                          <a:solidFill>
                            <a:srgbClr val="FFFFFF"/>
                          </a:solidFill>
                          <a:effectLst/>
                          <a:latin typeface="+mn-lt"/>
                          <a:ea typeface="Calibri" panose="020F0502020204030204" pitchFamily="34" charset="0"/>
                          <a:cs typeface="Times New Roman" panose="02020603050405020304" pitchFamily="18" charset="0"/>
                        </a:rPr>
                        <a:t>No-Build Alt.</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solidFill>
                      <a:srgbClr val="25436B"/>
                    </a:solidFill>
                  </a:tcPr>
                </a:tc>
                <a:tc>
                  <a:txBody>
                    <a:bodyPr/>
                    <a:lstStyle/>
                    <a:p>
                      <a:pPr marL="154305" marR="0" algn="ctr">
                        <a:lnSpc>
                          <a:spcPts val="1600"/>
                        </a:lnSpc>
                        <a:spcBef>
                          <a:spcPts val="0"/>
                        </a:spcBef>
                        <a:spcAft>
                          <a:spcPts val="0"/>
                        </a:spcAft>
                      </a:pPr>
                      <a:r>
                        <a:rPr lang="en-US" sz="1400" b="1" dirty="0">
                          <a:solidFill>
                            <a:srgbClr val="FFFFFF"/>
                          </a:solidFill>
                          <a:effectLst/>
                          <a:latin typeface="+mn-lt"/>
                          <a:ea typeface="Calibri" panose="020F0502020204030204" pitchFamily="34" charset="0"/>
                          <a:cs typeface="Times New Roman" panose="02020603050405020304" pitchFamily="18" charset="0"/>
                        </a:rPr>
                        <a:t>Build Alt.</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solidFill>
                      <a:srgbClr val="25436B"/>
                    </a:solidFill>
                  </a:tcPr>
                </a:tc>
                <a:extLst>
                  <a:ext uri="{0D108BD9-81ED-4DB2-BD59-A6C34878D82A}">
                    <a16:rowId xmlns:a16="http://schemas.microsoft.com/office/drawing/2014/main" val="3339584968"/>
                  </a:ext>
                </a:extLst>
              </a:tr>
              <a:tr h="208088">
                <a:tc>
                  <a:txBody>
                    <a:bodyPr/>
                    <a:lstStyle/>
                    <a:p>
                      <a:pPr marL="64770" marR="0">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Residential/Commercial Displacements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Yes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268211322"/>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Historic Resources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2491242953"/>
                  </a:ext>
                </a:extLst>
              </a:tr>
              <a:tr h="206842">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Archaeological Resources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801377689"/>
                  </a:ext>
                </a:extLst>
              </a:tr>
              <a:tr h="208088">
                <a:tc>
                  <a:txBody>
                    <a:bodyPr/>
                    <a:lstStyle/>
                    <a:p>
                      <a:pPr marL="64770" marR="0">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Wetlands and Streams (Encroachment)</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kern="1200" dirty="0">
                          <a:solidFill>
                            <a:schemeClr val="tx1"/>
                          </a:solidFill>
                          <a:effectLst/>
                          <a:latin typeface="+mj-lt"/>
                          <a:ea typeface="Calibri" panose="020F0502020204030204" pitchFamily="34" charset="0"/>
                          <a:cs typeface="Times New Roman" panose="02020603050405020304" pitchFamily="18" charset="0"/>
                        </a:rPr>
                        <a:t>Minimal</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3847411388"/>
                  </a:ext>
                </a:extLst>
              </a:tr>
              <a:tr h="208088">
                <a:tc>
                  <a:txBody>
                    <a:bodyPr/>
                    <a:lstStyle/>
                    <a:p>
                      <a:pPr marL="64770" marR="0">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Rare, Threatened and Endangered Species </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5"/>
                        </a:lnSpc>
                        <a:spcBef>
                          <a:spcPts val="0"/>
                        </a:spcBef>
                        <a:spcAft>
                          <a:spcPts val="0"/>
                        </a:spcAft>
                      </a:pPr>
                      <a:r>
                        <a:rPr lang="en-US" sz="1400" kern="1200" dirty="0">
                          <a:solidFill>
                            <a:schemeClr val="tx1"/>
                          </a:solidFill>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1676094114"/>
                  </a:ext>
                </a:extLst>
              </a:tr>
              <a:tr h="436922">
                <a:tc>
                  <a:txBody>
                    <a:bodyPr/>
                    <a:lstStyle/>
                    <a:p>
                      <a:pPr marL="64770" marR="559435">
                        <a:lnSpc>
                          <a:spcPct val="100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Section 4(f) Impacts (parks, recreation and</a:t>
                      </a:r>
                      <a:br>
                        <a:rPr lang="en-US" sz="1400" dirty="0">
                          <a:effectLst/>
                          <a:latin typeface="+mj-lt"/>
                          <a:ea typeface="Calibri" panose="020F0502020204030204" pitchFamily="34" charset="0"/>
                          <a:cs typeface="Times New Roman" panose="02020603050405020304" pitchFamily="18" charset="0"/>
                        </a:rPr>
                      </a:br>
                      <a:r>
                        <a:rPr lang="en-US" sz="1400" dirty="0">
                          <a:effectLst/>
                          <a:latin typeface="+mj-lt"/>
                          <a:ea typeface="Calibri" panose="020F0502020204030204" pitchFamily="34" charset="0"/>
                          <a:cs typeface="Times New Roman" panose="02020603050405020304" pitchFamily="18" charset="0"/>
                        </a:rPr>
                        <a:t>refuge lands and historic properties)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ct val="107000"/>
                        </a:lnSpc>
                        <a:spcBef>
                          <a:spcPts val="80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ct val="107000"/>
                        </a:lnSpc>
                        <a:spcBef>
                          <a:spcPts val="800"/>
                        </a:spcBef>
                        <a:spcAft>
                          <a:spcPts val="0"/>
                        </a:spcAft>
                      </a:pPr>
                      <a:r>
                        <a:rPr lang="en-US" sz="1400" kern="1200" dirty="0">
                          <a:solidFill>
                            <a:schemeClr val="tx1"/>
                          </a:solidFill>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3003870570"/>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Noise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4225337115"/>
                  </a:ext>
                </a:extLst>
              </a:tr>
              <a:tr h="208088">
                <a:tc>
                  <a:txBody>
                    <a:bodyPr/>
                    <a:lstStyle/>
                    <a:p>
                      <a:pPr marL="64770" marR="0">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Air Quality</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2547903829"/>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Hazardous Waste/Underground Storage Tanks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2409340504"/>
                  </a:ext>
                </a:extLst>
              </a:tr>
              <a:tr h="206219">
                <a:tc gridSpan="3">
                  <a:txBody>
                    <a:bodyPr/>
                    <a:lstStyle/>
                    <a:p>
                      <a:pPr marL="64770" marR="0" algn="l">
                        <a:lnSpc>
                          <a:spcPts val="1600"/>
                        </a:lnSpc>
                        <a:spcBef>
                          <a:spcPts val="0"/>
                        </a:spcBef>
                        <a:spcAft>
                          <a:spcPts val="0"/>
                        </a:spcAft>
                      </a:pPr>
                      <a:r>
                        <a:rPr lang="en-US" sz="1400" b="1" dirty="0">
                          <a:solidFill>
                            <a:srgbClr val="FFFFFF"/>
                          </a:solidFill>
                          <a:effectLst/>
                          <a:latin typeface="+mn-lt"/>
                          <a:ea typeface="Calibri" panose="020F0502020204030204" pitchFamily="34" charset="0"/>
                          <a:cs typeface="Times New Roman" panose="02020603050405020304" pitchFamily="18" charset="0"/>
                        </a:rPr>
                        <a:t>Engineering</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solidFill>
                      <a:srgbClr val="25436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3040018"/>
                  </a:ext>
                </a:extLst>
              </a:tr>
              <a:tr h="208088">
                <a:tc>
                  <a:txBody>
                    <a:bodyPr/>
                    <a:lstStyle/>
                    <a:p>
                      <a:pPr marL="64770" marR="0">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Roadway (Length of Improvements)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5"/>
                        </a:spcBef>
                        <a:spcAft>
                          <a:spcPts val="0"/>
                        </a:spcAft>
                      </a:pPr>
                      <a:r>
                        <a:rPr lang="en-US" sz="1400" dirty="0">
                          <a:effectLst/>
                          <a:latin typeface="+mj-lt"/>
                          <a:ea typeface="Calibri" panose="020F0502020204030204" pitchFamily="34" charset="0"/>
                          <a:cs typeface="Times New Roman" panose="02020603050405020304" pitchFamily="18" charset="0"/>
                        </a:rPr>
                        <a:t>0.95-mile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16053246"/>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Bridge(s)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4229660528"/>
                  </a:ext>
                </a:extLst>
              </a:tr>
              <a:tr h="231374">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Maintenance of Traffic (MOT)</a:t>
                      </a:r>
                      <a:endParaRPr lang="en-US" sz="1100" dirty="0">
                        <a:effectLst/>
                        <a:latin typeface="+mj-lt"/>
                        <a:ea typeface="Calibri" panose="020F0502020204030204" pitchFamily="34" charset="0"/>
                        <a:cs typeface="Times New Roman" panose="02020603050405020304" pitchFamily="18" charset="0"/>
                      </a:endParaRPr>
                    </a:p>
                  </a:txBody>
                  <a:tcPr marL="0" marR="0" marT="0" marB="0" anchor="b">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None</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Temporary single lane closures</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691969467"/>
                  </a:ext>
                </a:extLst>
              </a:tr>
              <a:tr h="206219">
                <a:tc gridSpan="3">
                  <a:txBody>
                    <a:bodyPr/>
                    <a:lstStyle/>
                    <a:p>
                      <a:pPr marL="0" marR="12700" indent="93980">
                        <a:lnSpc>
                          <a:spcPts val="1600"/>
                        </a:lnSpc>
                        <a:spcBef>
                          <a:spcPts val="0"/>
                        </a:spcBef>
                        <a:spcAft>
                          <a:spcPts val="0"/>
                        </a:spcAft>
                      </a:pPr>
                      <a:r>
                        <a:rPr lang="en-US" sz="1400" b="1" dirty="0">
                          <a:solidFill>
                            <a:srgbClr val="FFFFFF"/>
                          </a:solidFill>
                          <a:effectLst/>
                          <a:latin typeface="+mn-lt"/>
                          <a:ea typeface="Calibri" panose="020F0502020204030204" pitchFamily="34" charset="0"/>
                          <a:cs typeface="Times New Roman" panose="02020603050405020304" pitchFamily="18" charset="0"/>
                        </a:rPr>
                        <a:t>Project Costs</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solidFill>
                      <a:srgbClr val="24436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207791"/>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Construction</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N/A</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$11M</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3883326667"/>
                  </a:ext>
                </a:extLst>
              </a:tr>
              <a:tr h="236156">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Utilities and Right of Way</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N/A</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$5M</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2987288046"/>
                  </a:ext>
                </a:extLst>
              </a:tr>
              <a:tr h="206219">
                <a:tc>
                  <a:txBody>
                    <a:bodyPr/>
                    <a:lstStyle/>
                    <a:p>
                      <a:pPr marL="64770" marR="0">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Total</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N/A</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tc>
                  <a:txBody>
                    <a:bodyPr/>
                    <a:lstStyle/>
                    <a:p>
                      <a:pPr marL="0" marR="11430" algn="ctr">
                        <a:lnSpc>
                          <a:spcPts val="16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$16M</a:t>
                      </a:r>
                      <a:endParaRPr lang="en-US" sz="1100" dirty="0">
                        <a:effectLst/>
                        <a:latin typeface="+mj-lt"/>
                        <a:ea typeface="Calibri" panose="020F0502020204030204" pitchFamily="34" charset="0"/>
                        <a:cs typeface="Times New Roman" panose="02020603050405020304" pitchFamily="18" charset="0"/>
                      </a:endParaRPr>
                    </a:p>
                  </a:txBody>
                  <a:tcPr marL="0" marR="0" marT="0" marB="0">
                    <a:lnL w="12700" cap="flat" cmpd="sng" algn="ctr">
                      <a:solidFill>
                        <a:srgbClr val="25436B"/>
                      </a:solidFill>
                      <a:prstDash val="solid"/>
                      <a:round/>
                      <a:headEnd type="none" w="med" len="med"/>
                      <a:tailEnd type="none" w="med" len="med"/>
                    </a:lnL>
                    <a:lnR w="12700" cap="flat" cmpd="sng" algn="ctr">
                      <a:solidFill>
                        <a:srgbClr val="25436B"/>
                      </a:solidFill>
                      <a:prstDash val="solid"/>
                      <a:round/>
                      <a:headEnd type="none" w="med" len="med"/>
                      <a:tailEnd type="none" w="med" len="med"/>
                    </a:lnR>
                    <a:lnT w="12700" cap="flat" cmpd="sng" algn="ctr">
                      <a:solidFill>
                        <a:srgbClr val="25436B"/>
                      </a:solidFill>
                      <a:prstDash val="solid"/>
                      <a:round/>
                      <a:headEnd type="none" w="med" len="med"/>
                      <a:tailEnd type="none" w="med" len="med"/>
                    </a:lnT>
                    <a:lnB w="12700" cap="flat" cmpd="sng" algn="ctr">
                      <a:solidFill>
                        <a:srgbClr val="25436B"/>
                      </a:solidFill>
                      <a:prstDash val="solid"/>
                      <a:round/>
                      <a:headEnd type="none" w="med" len="med"/>
                      <a:tailEnd type="none" w="med" len="med"/>
                    </a:lnB>
                  </a:tcPr>
                </a:tc>
                <a:extLst>
                  <a:ext uri="{0D108BD9-81ED-4DB2-BD59-A6C34878D82A}">
                    <a16:rowId xmlns:a16="http://schemas.microsoft.com/office/drawing/2014/main" val="4116450925"/>
                  </a:ext>
                </a:extLst>
              </a:tr>
            </a:tbl>
          </a:graphicData>
        </a:graphic>
      </p:graphicFrame>
      <p:sp>
        <p:nvSpPr>
          <p:cNvPr id="3" name="TextBox 2">
            <a:extLst>
              <a:ext uri="{FF2B5EF4-FFF2-40B4-BE49-F238E27FC236}">
                <a16:creationId xmlns:a16="http://schemas.microsoft.com/office/drawing/2014/main" id="{DB3AECBD-022D-4018-945E-D8A5DD3E3042}"/>
              </a:ext>
            </a:extLst>
          </p:cNvPr>
          <p:cNvSpPr txBox="1"/>
          <p:nvPr/>
        </p:nvSpPr>
        <p:spPr>
          <a:xfrm>
            <a:off x="4987194" y="703436"/>
            <a:ext cx="5168630" cy="369332"/>
          </a:xfrm>
          <a:prstGeom prst="rect">
            <a:avLst/>
          </a:prstGeom>
          <a:noFill/>
        </p:spPr>
        <p:txBody>
          <a:bodyPr wrap="square" rtlCol="0">
            <a:spAutoFit/>
          </a:bodyPr>
          <a:lstStyle/>
          <a:p>
            <a:pPr algn="l">
              <a:spcAft>
                <a:spcPts val="1200"/>
              </a:spcAft>
              <a:buClr>
                <a:srgbClr val="595959"/>
              </a:buClr>
            </a:pPr>
            <a:r>
              <a:rPr lang="en-US" b="1" i="1" dirty="0">
                <a:solidFill>
                  <a:srgbClr val="FF0000"/>
                </a:solidFill>
              </a:rPr>
              <a:t>Chart is being updated for Estimates</a:t>
            </a:r>
          </a:p>
        </p:txBody>
      </p:sp>
    </p:spTree>
    <p:extLst>
      <p:ext uri="{BB962C8B-B14F-4D97-AF65-F5344CB8AC3E}">
        <p14:creationId xmlns:p14="http://schemas.microsoft.com/office/powerpoint/2010/main" val="806222169"/>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F94F01-2FEB-4333-90C0-4B66B4542590}"/>
              </a:ext>
            </a:extLst>
          </p:cNvPr>
          <p:cNvSpPr/>
          <p:nvPr/>
        </p:nvSpPr>
        <p:spPr>
          <a:xfrm>
            <a:off x="0" y="0"/>
            <a:ext cx="3238499" cy="839703"/>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238499" y="0"/>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85184" y="181383"/>
            <a:ext cx="311891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WV 705 Intersection</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pic>
        <p:nvPicPr>
          <p:cNvPr id="5" name="Picture 4" descr="A sign on the side of a building&#10;&#10;Description automatically generated">
            <a:extLst>
              <a:ext uri="{FF2B5EF4-FFF2-40B4-BE49-F238E27FC236}">
                <a16:creationId xmlns:a16="http://schemas.microsoft.com/office/drawing/2014/main" id="{3B0489E2-11E5-44E0-BE03-4F16EACA2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43368" y="1519562"/>
            <a:ext cx="5561044" cy="4170782"/>
          </a:xfrm>
          <a:prstGeom prst="rect">
            <a:avLst/>
          </a:prstGeom>
        </p:spPr>
      </p:pic>
      <p:sp>
        <p:nvSpPr>
          <p:cNvPr id="6" name="Rectangle 5">
            <a:extLst>
              <a:ext uri="{FF2B5EF4-FFF2-40B4-BE49-F238E27FC236}">
                <a16:creationId xmlns:a16="http://schemas.microsoft.com/office/drawing/2014/main" id="{728A2F33-0A62-48CE-B11F-7EA6A2280487}"/>
              </a:ext>
            </a:extLst>
          </p:cNvPr>
          <p:cNvSpPr/>
          <p:nvPr/>
        </p:nvSpPr>
        <p:spPr>
          <a:xfrm>
            <a:off x="0" y="1021085"/>
            <a:ext cx="3238499" cy="3754874"/>
          </a:xfrm>
          <a:prstGeom prst="rect">
            <a:avLst/>
          </a:prstGeom>
        </p:spPr>
        <p:txBody>
          <a:bodyPr wrap="square">
            <a:spAutoFit/>
          </a:bodyPr>
          <a:lstStyle/>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Add Through Lane to Improve Capacity of Intersection and Reduce Delay</a:t>
            </a:r>
          </a:p>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Modify Island on WV 705 To Improve capacity and Pedestrian Safety</a:t>
            </a:r>
          </a:p>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Modify Traffic Signal Based on New Lane Configuration</a:t>
            </a:r>
          </a:p>
          <a:p>
            <a:pPr marL="342900" lvl="2" indent="-342900" fontAlgn="base">
              <a:spcAft>
                <a:spcPts val="1200"/>
              </a:spcAft>
              <a:buClr>
                <a:srgbClr val="595959"/>
              </a:buClr>
              <a:buSzPct val="85000"/>
              <a:buFont typeface="Webdings" panose="05030102010509060703" pitchFamily="18" charset="2"/>
              <a:buChar char="4"/>
            </a:pPr>
            <a:r>
              <a:rPr lang="en-US" dirty="0">
                <a:cs typeface="Calibri Light" panose="020F0302020204030204" pitchFamily="34" charset="0"/>
              </a:rPr>
              <a:t>Install New Sidewalk Ramps</a:t>
            </a:r>
          </a:p>
          <a:p>
            <a:pPr marL="342900" lvl="2" indent="-342900" fontAlgn="base">
              <a:spcAft>
                <a:spcPts val="1200"/>
              </a:spcAft>
              <a:buClr>
                <a:srgbClr val="595959"/>
              </a:buClr>
              <a:buSzPct val="85000"/>
              <a:buFont typeface="Webdings" panose="05030102010509060703" pitchFamily="18" charset="2"/>
              <a:buChar char="4"/>
            </a:pPr>
            <a:endParaRPr lang="en-US" dirty="0"/>
          </a:p>
        </p:txBody>
      </p:sp>
      <p:pic>
        <p:nvPicPr>
          <p:cNvPr id="2" name="Picture 1">
            <a:extLst>
              <a:ext uri="{FF2B5EF4-FFF2-40B4-BE49-F238E27FC236}">
                <a16:creationId xmlns:a16="http://schemas.microsoft.com/office/drawing/2014/main" id="{C6242F2B-9DEE-4D09-A7D2-8C0AB8BEAD82}"/>
              </a:ext>
            </a:extLst>
          </p:cNvPr>
          <p:cNvPicPr>
            <a:picLocks noChangeAspect="1"/>
          </p:cNvPicPr>
          <p:nvPr/>
        </p:nvPicPr>
        <p:blipFill rotWithShape="1">
          <a:blip r:embed="rId6"/>
          <a:srcRect l="24995" r="25172" b="4325"/>
          <a:stretch/>
        </p:blipFill>
        <p:spPr>
          <a:xfrm>
            <a:off x="7529209" y="839702"/>
            <a:ext cx="4332850" cy="5545773"/>
          </a:xfrm>
          <a:prstGeom prst="rect">
            <a:avLst/>
          </a:prstGeom>
        </p:spPr>
      </p:pic>
      <p:sp>
        <p:nvSpPr>
          <p:cNvPr id="4" name="TextBox 3">
            <a:extLst>
              <a:ext uri="{FF2B5EF4-FFF2-40B4-BE49-F238E27FC236}">
                <a16:creationId xmlns:a16="http://schemas.microsoft.com/office/drawing/2014/main" id="{F5CBF5BF-C75F-40E0-B4B7-BFB14169F50D}"/>
              </a:ext>
            </a:extLst>
          </p:cNvPr>
          <p:cNvSpPr txBox="1"/>
          <p:nvPr/>
        </p:nvSpPr>
        <p:spPr>
          <a:xfrm>
            <a:off x="3998068" y="6033569"/>
            <a:ext cx="2947481" cy="369332"/>
          </a:xfrm>
          <a:prstGeom prst="rect">
            <a:avLst/>
          </a:prstGeom>
          <a:noFill/>
        </p:spPr>
        <p:txBody>
          <a:bodyPr wrap="square" rtlCol="0">
            <a:spAutoFit/>
          </a:bodyPr>
          <a:lstStyle/>
          <a:p>
            <a:pPr algn="l">
              <a:spcAft>
                <a:spcPts val="1200"/>
              </a:spcAft>
              <a:buClr>
                <a:srgbClr val="595959"/>
              </a:buClr>
            </a:pPr>
            <a:r>
              <a:rPr lang="en-US" b="1" i="1" dirty="0">
                <a:solidFill>
                  <a:schemeClr val="bg1"/>
                </a:solidFill>
              </a:rPr>
              <a:t>Existing CR 59 Southbound</a:t>
            </a:r>
          </a:p>
        </p:txBody>
      </p:sp>
      <p:sp>
        <p:nvSpPr>
          <p:cNvPr id="7" name="TextBox 6">
            <a:extLst>
              <a:ext uri="{FF2B5EF4-FFF2-40B4-BE49-F238E27FC236}">
                <a16:creationId xmlns:a16="http://schemas.microsoft.com/office/drawing/2014/main" id="{48C28985-6D58-4BB4-9FE2-8493C5550A8C}"/>
              </a:ext>
            </a:extLst>
          </p:cNvPr>
          <p:cNvSpPr txBox="1"/>
          <p:nvPr/>
        </p:nvSpPr>
        <p:spPr>
          <a:xfrm>
            <a:off x="8352816" y="6033569"/>
            <a:ext cx="2947481" cy="369332"/>
          </a:xfrm>
          <a:prstGeom prst="rect">
            <a:avLst/>
          </a:prstGeom>
          <a:noFill/>
        </p:spPr>
        <p:txBody>
          <a:bodyPr wrap="square" rtlCol="0">
            <a:spAutoFit/>
          </a:bodyPr>
          <a:lstStyle/>
          <a:p>
            <a:pPr algn="l">
              <a:spcAft>
                <a:spcPts val="1200"/>
              </a:spcAft>
              <a:buClr>
                <a:srgbClr val="595959"/>
              </a:buClr>
            </a:pPr>
            <a:r>
              <a:rPr lang="en-US" b="1" i="1" dirty="0">
                <a:solidFill>
                  <a:schemeClr val="bg1"/>
                </a:solidFill>
              </a:rPr>
              <a:t>Proposed CR 59 Southbound</a:t>
            </a:r>
          </a:p>
        </p:txBody>
      </p:sp>
    </p:spTree>
    <p:extLst>
      <p:ext uri="{BB962C8B-B14F-4D97-AF65-F5344CB8AC3E}">
        <p14:creationId xmlns:p14="http://schemas.microsoft.com/office/powerpoint/2010/main" val="594522636"/>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C2104E7-4D9C-4912-AE6C-AF4C877E4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238499" y="0"/>
            <a:ext cx="652042" cy="839702"/>
          </a:xfrm>
          <a:prstGeom prst="rect">
            <a:avLst/>
          </a:prstGeom>
          <a:noFill/>
          <a:ln>
            <a:noFill/>
          </a:ln>
        </p:spPr>
      </p:pic>
      <p:sp>
        <p:nvSpPr>
          <p:cNvPr id="44" name="TextBox 43">
            <a:extLst>
              <a:ext uri="{FF2B5EF4-FFF2-40B4-BE49-F238E27FC236}">
                <a16:creationId xmlns:a16="http://schemas.microsoft.com/office/drawing/2014/main" id="{1F07AF3C-641B-4EED-9606-7CF31B8DA25B}"/>
              </a:ext>
            </a:extLst>
          </p:cNvPr>
          <p:cNvSpPr txBox="1"/>
          <p:nvPr/>
        </p:nvSpPr>
        <p:spPr>
          <a:xfrm>
            <a:off x="285184" y="181383"/>
            <a:ext cx="3118919" cy="461665"/>
          </a:xfrm>
          <a:prstGeom prst="rect">
            <a:avLst/>
          </a:prstGeom>
          <a:noFill/>
        </p:spPr>
        <p:txBody>
          <a:bodyPr wrap="square" rtlCol="0">
            <a:spAutoFit/>
          </a:bodyPr>
          <a:lstStyle/>
          <a:p>
            <a:pPr>
              <a:spcBef>
                <a:spcPct val="0"/>
              </a:spcBef>
              <a:defRPr/>
            </a:pPr>
            <a:r>
              <a:rPr lang="en-US" sz="2400" cap="all" dirty="0">
                <a:solidFill>
                  <a:schemeClr val="bg1"/>
                </a:solidFill>
                <a:latin typeface="Akzidenz Grotesk BE XBdCn" panose="02000506060000020004" pitchFamily="50" charset="0"/>
              </a:rPr>
              <a:t>WV 705 Intersection</a:t>
            </a:r>
          </a:p>
        </p:txBody>
      </p:sp>
      <p:pic>
        <p:nvPicPr>
          <p:cNvPr id="82" name="Picture 81">
            <a:extLst>
              <a:ext uri="{FF2B5EF4-FFF2-40B4-BE49-F238E27FC236}">
                <a16:creationId xmlns:a16="http://schemas.microsoft.com/office/drawing/2014/main" id="{8B53A7C0-7FEA-40DE-B8CF-FC66A079A401}"/>
              </a:ext>
            </a:extLst>
          </p:cNvPr>
          <p:cNvPicPr>
            <a:picLocks noChangeAspect="1"/>
          </p:cNvPicPr>
          <p:nvPr/>
        </p:nvPicPr>
        <p:blipFill>
          <a:blip r:embed="rId4"/>
          <a:stretch>
            <a:fillRect/>
          </a:stretch>
        </p:blipFill>
        <p:spPr>
          <a:xfrm>
            <a:off x="11412384" y="112424"/>
            <a:ext cx="594360" cy="614855"/>
          </a:xfrm>
          <a:prstGeom prst="rect">
            <a:avLst/>
          </a:prstGeom>
        </p:spPr>
      </p:pic>
      <p:pic>
        <p:nvPicPr>
          <p:cNvPr id="2" name="Picture 1">
            <a:extLst>
              <a:ext uri="{FF2B5EF4-FFF2-40B4-BE49-F238E27FC236}">
                <a16:creationId xmlns:a16="http://schemas.microsoft.com/office/drawing/2014/main" id="{60107C29-E40D-4FD8-B257-BCA054150406}"/>
              </a:ext>
            </a:extLst>
          </p:cNvPr>
          <p:cNvPicPr>
            <a:picLocks noChangeAspect="1"/>
          </p:cNvPicPr>
          <p:nvPr/>
        </p:nvPicPr>
        <p:blipFill>
          <a:blip r:embed="rId5"/>
          <a:stretch>
            <a:fillRect/>
          </a:stretch>
        </p:blipFill>
        <p:spPr>
          <a:xfrm>
            <a:off x="0" y="-1"/>
            <a:ext cx="12210665" cy="7072010"/>
          </a:xfrm>
          <a:prstGeom prst="rect">
            <a:avLst/>
          </a:prstGeom>
        </p:spPr>
      </p:pic>
      <p:sp>
        <p:nvSpPr>
          <p:cNvPr id="3" name="TextBox 2">
            <a:extLst>
              <a:ext uri="{FF2B5EF4-FFF2-40B4-BE49-F238E27FC236}">
                <a16:creationId xmlns:a16="http://schemas.microsoft.com/office/drawing/2014/main" id="{4912CD40-64C2-492F-8C57-B2F2A37D276B}"/>
              </a:ext>
            </a:extLst>
          </p:cNvPr>
          <p:cNvSpPr txBox="1"/>
          <p:nvPr/>
        </p:nvSpPr>
        <p:spPr>
          <a:xfrm>
            <a:off x="7344383" y="6764232"/>
            <a:ext cx="3122579" cy="307777"/>
          </a:xfrm>
          <a:prstGeom prst="rect">
            <a:avLst/>
          </a:prstGeom>
          <a:noFill/>
        </p:spPr>
        <p:txBody>
          <a:bodyPr wrap="square" rtlCol="0">
            <a:spAutoFit/>
          </a:bodyPr>
          <a:lstStyle/>
          <a:p>
            <a:pPr algn="l">
              <a:spcAft>
                <a:spcPts val="1200"/>
              </a:spcAft>
              <a:buClr>
                <a:srgbClr val="595959"/>
              </a:buClr>
            </a:pPr>
            <a:r>
              <a:rPr lang="en-US" sz="1400" b="1" i="1" dirty="0">
                <a:solidFill>
                  <a:schemeClr val="bg1"/>
                </a:solidFill>
              </a:rPr>
              <a:t>Proposed WV 705 Intersection</a:t>
            </a:r>
          </a:p>
        </p:txBody>
      </p:sp>
    </p:spTree>
    <p:extLst>
      <p:ext uri="{BB962C8B-B14F-4D97-AF65-F5344CB8AC3E}">
        <p14:creationId xmlns:p14="http://schemas.microsoft.com/office/powerpoint/2010/main" val="3639658409"/>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sld>
</file>

<file path=ppt/theme/theme1.xml><?xml version="1.0" encoding="utf-8"?>
<a:theme xmlns:a="http://schemas.openxmlformats.org/drawingml/2006/main" name="pag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342900" indent="-342900" algn="l">
          <a:spcAft>
            <a:spcPts val="1200"/>
          </a:spcAft>
          <a:buClr>
            <a:srgbClr val="595959"/>
          </a:buClr>
          <a:buFont typeface="Webdings" panose="05030102010509060703" pitchFamily="18" charset="2"/>
          <a:buChar char="4"/>
          <a:defRPr dirty="0"/>
        </a:defPPr>
      </a:lstStyle>
    </a:txDef>
  </a:objectDefaults>
  <a:extraClrSchemeLst/>
  <a:extLst>
    <a:ext uri="{05A4C25C-085E-4340-85A3-A5531E510DB2}">
      <thm15:themeFamily xmlns:thm15="http://schemas.microsoft.com/office/thememl/2012/main" name="powerpoint v5.2" id="{FDDB53B2-0559-41E9-BC23-3B0C4F9E94B6}" vid="{EF3B9B13-A2B2-4ADF-B519-DA2630FAB3F6}"/>
    </a:ext>
  </a:extLst>
</a:theme>
</file>

<file path=ppt/theme/theme2.xml><?xml version="1.0" encoding="utf-8"?>
<a:theme xmlns:a="http://schemas.openxmlformats.org/drawingml/2006/main" name="cover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500" dirty="0">
            <a:solidFill>
              <a:srgbClr val="00A3A1"/>
            </a:solidFill>
            <a:latin typeface="Akzidenz Grotesk BE XBdCn" panose="02000506060000020004" pitchFamily="50" charset="0"/>
          </a:defRPr>
        </a:defPPr>
      </a:lstStyle>
    </a:txDef>
  </a:objectDefaults>
  <a:extraClrSchemeLst/>
  <a:extLst>
    <a:ext uri="{05A4C25C-085E-4340-85A3-A5531E510DB2}">
      <thm15:themeFamily xmlns:thm15="http://schemas.microsoft.com/office/thememl/2012/main" name="powerpoint v5.2" id="{FDDB53B2-0559-41E9-BC23-3B0C4F9E94B6}" vid="{51724CCB-1FE4-4F59-8EB4-3E1B065D39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a2641480d6874e889f1927008dd3430e xmlns="7e4f4962-0bb9-4f2e-85e3-0a852a239659">
      <Terms xmlns="http://schemas.microsoft.com/office/infopath/2007/PartnerControls"/>
    </a2641480d6874e889f1927008dd3430e>
    <ld5faf5d4f9742168e6842d06240deaa xmlns="1f03832d-8331-4f7b-a59d-85a550da7e8f">
      <Terms xmlns="http://schemas.microsoft.com/office/infopath/2007/PartnerControls"/>
    </ld5faf5d4f9742168e6842d06240deaa>
    <Ratings xmlns="http://schemas.microsoft.com/sharepoint/v3" xsi:nil="true"/>
    <LikedBy xmlns="http://schemas.microsoft.com/sharepoint/v3">
      <UserInfo>
        <DisplayName/>
        <AccountId xsi:nil="true"/>
        <AccountType/>
      </UserInfo>
    </LikedBy>
    <l8ea309a7e6c4114bc3d43128c6ba161 xmlns="7e4f4962-0bb9-4f2e-85e3-0a852a239659">
      <Terms xmlns="http://schemas.microsoft.com/office/infopath/2007/PartnerControls"/>
    </l8ea309a7e6c4114bc3d43128c6ba161>
    <TaxCatchAll xmlns="40f35738-d0e8-43af-89cb-ff2fdc93b474"/>
    <j2498da83f3943d9a43c9e584166e098 xmlns="1f03832d-8331-4f7b-a59d-85a550da7e8f">
      <Terms xmlns="http://schemas.microsoft.com/office/infopath/2007/PartnerControls"/>
    </j2498da83f3943d9a43c9e584166e098>
    <j518451439464d50b6879125236ab2d0 xmlns="1f03832d-8331-4f7b-a59d-85a550da7e8f">
      <Terms xmlns="http://schemas.microsoft.com/office/infopath/2007/PartnerControls"/>
    </j518451439464d50b6879125236ab2d0>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D622C47ED2E04FA02C88A2B28E32F1" ma:contentTypeVersion="35" ma:contentTypeDescription="Create a new document." ma:contentTypeScope="" ma:versionID="6a0a098a069f20cb5d556874815503c1">
  <xsd:schema xmlns:xsd="http://www.w3.org/2001/XMLSchema" xmlns:xs="http://www.w3.org/2001/XMLSchema" xmlns:p="http://schemas.microsoft.com/office/2006/metadata/properties" xmlns:ns1="http://schemas.microsoft.com/sharepoint/v3" xmlns:ns2="40f35738-d0e8-43af-89cb-ff2fdc93b474" xmlns:ns3="7e4f4962-0bb9-4f2e-85e3-0a852a239659" xmlns:ns4="1f03832d-8331-4f7b-a59d-85a550da7e8f" targetNamespace="http://schemas.microsoft.com/office/2006/metadata/properties" ma:root="true" ma:fieldsID="54f8a6562fb39fef416db47db60caef4" ns1:_="" ns2:_="" ns3:_="" ns4:_="">
    <xsd:import namespace="http://schemas.microsoft.com/sharepoint/v3"/>
    <xsd:import namespace="40f35738-d0e8-43af-89cb-ff2fdc93b474"/>
    <xsd:import namespace="7e4f4962-0bb9-4f2e-85e3-0a852a239659"/>
    <xsd:import namespace="1f03832d-8331-4f7b-a59d-85a550da7e8f"/>
    <xsd:element name="properties">
      <xsd:complexType>
        <xsd:sequence>
          <xsd:element name="documentManagement">
            <xsd:complexType>
              <xsd:all>
                <xsd:element ref="ns2:SharedWithUsers" minOccurs="0"/>
                <xsd:element ref="ns2:SharedWithDetails" minOccurs="0"/>
                <xsd:element ref="ns3:l8ea309a7e6c4114bc3d43128c6ba161" minOccurs="0"/>
                <xsd:element ref="ns2:TaxCatchAll" minOccurs="0"/>
                <xsd:element ref="ns3:a2641480d6874e889f1927008dd3430e" minOccurs="0"/>
                <xsd:element ref="ns4:j2498da83f3943d9a43c9e584166e098" minOccurs="0"/>
                <xsd:element ref="ns4:ld5faf5d4f9742168e6842d06240deaa" minOccurs="0"/>
                <xsd:element ref="ns4:j518451439464d50b6879125236ab2d0" minOccurs="0"/>
                <xsd:element ref="ns1:AverageRating" minOccurs="0"/>
                <xsd:element ref="ns1:RatingCount" minOccurs="0"/>
                <xsd:element ref="ns1:RatedBy" minOccurs="0"/>
                <xsd:element ref="ns1:Ratings" minOccurs="0"/>
                <xsd:element ref="ns1:LikesCount" minOccurs="0"/>
                <xsd:element ref="ns1:LikedB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1" nillable="true" ma:displayName="Rating (0-5)" ma:decimals="2" ma:description="Average value of all the ratings that have been submitted" ma:internalName="AverageRating" ma:readOnly="true">
      <xsd:simpleType>
        <xsd:restriction base="dms:Number"/>
      </xsd:simpleType>
    </xsd:element>
    <xsd:element name="RatingCount" ma:index="22" nillable="true" ma:displayName="Number of Ratings" ma:decimals="0" ma:description="Number of ratings submitted" ma:internalName="RatingCount" ma:readOnly="true">
      <xsd:simpleType>
        <xsd:restriction base="dms:Number"/>
      </xsd:simpleType>
    </xsd:element>
    <xsd:element name="RatedBy" ma:index="23"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4" nillable="true" ma:displayName="User ratings" ma:description="User ratings for the item" ma:hidden="true" ma:internalName="Ratings">
      <xsd:simpleType>
        <xsd:restriction base="dms:Note"/>
      </xsd:simpleType>
    </xsd:element>
    <xsd:element name="LikesCount" ma:index="25" nillable="true" ma:displayName="Number of Likes" ma:internalName="LikesCount">
      <xsd:simpleType>
        <xsd:restriction base="dms:Unknown"/>
      </xsd:simpleType>
    </xsd:element>
    <xsd:element name="LikedBy" ma:index="26"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f35738-d0e8-43af-89cb-ff2fdc93b4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2" nillable="true" ma:displayName="Taxonomy Catch All Column" ma:description="" ma:hidden="true" ma:list="{fc74e83b-09f3-4a26-bc32-34490ecefaeb}" ma:internalName="TaxCatchAll" ma:showField="CatchAllData" ma:web="40f35738-d0e8-43af-89cb-ff2fdc93b474">
      <xsd:complexType>
        <xsd:complexContent>
          <xsd:extension base="dms:MultiChoiceLookup">
            <xsd:sequence>
              <xsd:element name="Value" type="dms:Lookup" maxOccurs="unbounded" minOccurs="0" nillable="true"/>
            </xsd:sequence>
          </xsd:extension>
        </xsd:complexContent>
      </xsd:complexType>
    </xsd:element>
    <xsd:element name="LastSharedByUser" ma:index="27" nillable="true" ma:displayName="Last Shared By User" ma:description="" ma:internalName="LastSharedByUser" ma:readOnly="true">
      <xsd:simpleType>
        <xsd:restriction base="dms:Note">
          <xsd:maxLength value="255"/>
        </xsd:restriction>
      </xsd:simpleType>
    </xsd:element>
    <xsd:element name="LastSharedByTime" ma:index="28"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e4f4962-0bb9-4f2e-85e3-0a852a239659" elementFormDefault="qualified">
    <xsd:import namespace="http://schemas.microsoft.com/office/2006/documentManagement/types"/>
    <xsd:import namespace="http://schemas.microsoft.com/office/infopath/2007/PartnerControls"/>
    <xsd:element name="l8ea309a7e6c4114bc3d43128c6ba161" ma:index="11" nillable="true" ma:taxonomy="true" ma:internalName="l8ea309a7e6c4114bc3d43128c6ba161" ma:taxonomyFieldName="Practice_x0020_Type" ma:displayName="Markets" ma:readOnly="false" ma:default="" ma:fieldId="{58ea309a-7e6c-4114-bc3d-43128c6ba161}" ma:sspId="1529ce9c-7ba1-4ea2-8f96-1fd0c3681dc1" ma:termSetId="ca50f00f-37b8-44b8-a40e-444a803e6cd8" ma:anchorId="00000000-0000-0000-0000-000000000000" ma:open="false" ma:isKeyword="false">
      <xsd:complexType>
        <xsd:sequence>
          <xsd:element ref="pc:Terms" minOccurs="0" maxOccurs="1"/>
        </xsd:sequence>
      </xsd:complexType>
    </xsd:element>
    <xsd:element name="a2641480d6874e889f1927008dd3430e" ma:index="14" nillable="true" ma:taxonomy="true" ma:internalName="a2641480d6874e889f1927008dd3430e" ma:taxonomyFieldName="Document_x0020_Type" ma:displayName="Services" ma:readOnly="false" ma:default="" ma:fieldId="{a2641480-d687-4e88-9f19-27008dd3430e}" ma:taxonomyMulti="true" ma:sspId="1529ce9c-7ba1-4ea2-8f96-1fd0c3681dc1" ma:termSetId="1ffffced-e925-4098-896b-8361950f07cc"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03832d-8331-4f7b-a59d-85a550da7e8f" elementFormDefault="qualified">
    <xsd:import namespace="http://schemas.microsoft.com/office/2006/documentManagement/types"/>
    <xsd:import namespace="http://schemas.microsoft.com/office/infopath/2007/PartnerControls"/>
    <xsd:element name="j2498da83f3943d9a43c9e584166e098" ma:index="16" nillable="true" ma:taxonomy="true" ma:internalName="j2498da83f3943d9a43c9e584166e098" ma:taxonomyFieldName="Location" ma:displayName="Location" ma:default="" ma:fieldId="{32498da8-3f39-43d9-a43c-9e584166e098}" ma:sspId="1529ce9c-7ba1-4ea2-8f96-1fd0c3681dc1" ma:termSetId="a9e6bb4d-b3bd-43f6-812a-45f88ac839ea" ma:anchorId="00000000-0000-0000-0000-000000000000" ma:open="false" ma:isKeyword="false">
      <xsd:complexType>
        <xsd:sequence>
          <xsd:element ref="pc:Terms" minOccurs="0" maxOccurs="1"/>
        </xsd:sequence>
      </xsd:complexType>
    </xsd:element>
    <xsd:element name="ld5faf5d4f9742168e6842d06240deaa" ma:index="18" nillable="true" ma:taxonomy="true" ma:internalName="ld5faf5d4f9742168e6842d06240deaa" ma:taxonomyFieldName="Marketing_x0020_Manager" ma:displayName="Marketing Manager" ma:default="" ma:fieldId="{5d5faf5d-4f97-4216-8e68-42d06240deaa}" ma:sspId="1529ce9c-7ba1-4ea2-8f96-1fd0c3681dc1" ma:termSetId="cdd8c2d4-7655-4e57-967e-bda8531bc49a" ma:anchorId="00000000-0000-0000-0000-000000000000" ma:open="false" ma:isKeyword="false">
      <xsd:complexType>
        <xsd:sequence>
          <xsd:element ref="pc:Terms" minOccurs="0" maxOccurs="1"/>
        </xsd:sequence>
      </xsd:complexType>
    </xsd:element>
    <xsd:element name="j518451439464d50b6879125236ab2d0" ma:index="20" nillable="true" ma:taxonomy="true" ma:internalName="j518451439464d50b6879125236ab2d0" ma:taxonomyFieldName="Document_x0020_Type0" ma:displayName="Document Type" ma:default="" ma:fieldId="{35184514-3946-4d50-b687-9125236ab2d0}" ma:sspId="1529ce9c-7ba1-4ea2-8f96-1fd0c3681dc1" ma:termSetId="206fef59-7842-4ca6-bfb8-64c35bc2ddb0" ma:anchorId="00000000-0000-0000-0000-000000000000" ma:open="false" ma:isKeyword="false">
      <xsd:complexType>
        <xsd:sequence>
          <xsd:element ref="pc:Terms" minOccurs="0" maxOccurs="1"/>
        </xsd:sequence>
      </xsd:complexType>
    </xsd:element>
    <xsd:element name="MediaServiceMetadata" ma:index="29" nillable="true" ma:displayName="MediaServiceMetadata" ma:description="" ma:hidden="true" ma:internalName="MediaServiceMetadata" ma:readOnly="true">
      <xsd:simpleType>
        <xsd:restriction base="dms:Note"/>
      </xsd:simpleType>
    </xsd:element>
    <xsd:element name="MediaServiceFastMetadata" ma:index="30" nillable="true" ma:displayName="MediaServiceFastMetadata" ma:description="" ma:hidden="true" ma:internalName="MediaServiceFastMetadata" ma:readOnly="true">
      <xsd:simpleType>
        <xsd:restriction base="dms:Note"/>
      </xsd:simpleType>
    </xsd:element>
    <xsd:element name="MediaServiceDateTaken" ma:index="31" nillable="true" ma:displayName="MediaServiceDateTaken" ma:description="" ma:hidden="true" ma:internalName="MediaServiceDateTaken" ma:readOnly="true">
      <xsd:simpleType>
        <xsd:restriction base="dms:Text"/>
      </xsd:simpleType>
    </xsd:element>
    <xsd:element name="MediaServiceAutoTags" ma:index="32" nillable="true" ma:displayName="MediaServiceAutoTags" ma:description="" ma:internalName="MediaServiceAutoTags" ma:readOnly="true">
      <xsd:simpleType>
        <xsd:restriction base="dms:Text"/>
      </xsd:simpleType>
    </xsd:element>
    <xsd:element name="MediaServiceLocation" ma:index="33" nillable="true" ma:displayName="MediaServiceLocation" ma:description="" ma:internalName="MediaServiceLocation" ma:readOnly="true">
      <xsd:simpleType>
        <xsd:restriction base="dms:Text"/>
      </xsd:simpleType>
    </xsd:element>
    <xsd:element name="MediaServiceOCR" ma:index="34" nillable="true" ma:displayName="MediaServiceOCR" ma:internalName="MediaServiceOCR" ma:readOnly="true">
      <xsd:simpleType>
        <xsd:restriction base="dms:Note">
          <xsd:maxLength value="255"/>
        </xsd:restriction>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49EFAA-49AD-431C-98B1-F494804EFB00}">
  <ds:schemaRefs>
    <ds:schemaRef ds:uri="http://schemas.microsoft.com/sharepoint/v3/contenttype/forms"/>
  </ds:schemaRefs>
</ds:datastoreItem>
</file>

<file path=customXml/itemProps2.xml><?xml version="1.0" encoding="utf-8"?>
<ds:datastoreItem xmlns:ds="http://schemas.openxmlformats.org/officeDocument/2006/customXml" ds:itemID="{E3724DE5-355D-44C7-8028-86965D73C087}">
  <ds:schemaRefs>
    <ds:schemaRef ds:uri="7e4f4962-0bb9-4f2e-85e3-0a852a239659"/>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sharepoint/v3"/>
    <ds:schemaRef ds:uri="40f35738-d0e8-43af-89cb-ff2fdc93b474"/>
    <ds:schemaRef ds:uri="http://purl.org/dc/terms/"/>
    <ds:schemaRef ds:uri="http://purl.org/dc/dcmitype/"/>
    <ds:schemaRef ds:uri="http://schemas.microsoft.com/office/infopath/2007/PartnerControls"/>
    <ds:schemaRef ds:uri="1f03832d-8331-4f7b-a59d-85a550da7e8f"/>
    <ds:schemaRef ds:uri="http://www.w3.org/XML/1998/namespace"/>
  </ds:schemaRefs>
</ds:datastoreItem>
</file>

<file path=customXml/itemProps3.xml><?xml version="1.0" encoding="utf-8"?>
<ds:datastoreItem xmlns:ds="http://schemas.openxmlformats.org/officeDocument/2006/customXml" ds:itemID="{F179DAF5-20BF-42E8-B1A1-86986A5AEE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f35738-d0e8-43af-89cb-ff2fdc93b474"/>
    <ds:schemaRef ds:uri="7e4f4962-0bb9-4f2e-85e3-0a852a239659"/>
    <ds:schemaRef ds:uri="1f03832d-8331-4f7b-a59d-85a550da7e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WVDOT WV 2 Kent to Franklin CEI - Interview Presentation</Template>
  <TotalTime>13341</TotalTime>
  <Words>930</Words>
  <Application>Microsoft Office PowerPoint</Application>
  <PresentationFormat>Widescreen</PresentationFormat>
  <Paragraphs>234</Paragraphs>
  <Slides>25</Slides>
  <Notes>22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Akzidenz Grotesk BE BoldCn</vt:lpstr>
      <vt:lpstr>Akzidenz Grotesk BE Cn</vt:lpstr>
      <vt:lpstr>Akzidenz Grotesk BE XBdCn</vt:lpstr>
      <vt:lpstr>Arial</vt:lpstr>
      <vt:lpstr>Basic Commercial</vt:lpstr>
      <vt:lpstr>Calibri</vt:lpstr>
      <vt:lpstr>Calibri Light</vt:lpstr>
      <vt:lpstr>Charter BT</vt:lpstr>
      <vt:lpstr>Muli</vt:lpstr>
      <vt:lpstr>Muli ExtraBold</vt:lpstr>
      <vt:lpstr>Webdings</vt:lpstr>
      <vt:lpstr>Wingdings</vt:lpstr>
      <vt:lpstr>Wingdings 3</vt:lpstr>
      <vt:lpstr>page master</vt:lpstr>
      <vt:lpstr>cover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WVDOT WV 2 Kent to Franklin CEI Interview Presentation</dc:title>
  <dc:creator>Baltz, Griffin</dc:creator>
  <cp:keywords>WVDOT; CEI; Presentation; Powerpoint</cp:keywords>
  <cp:lastModifiedBy>Cummings, Traci L</cp:lastModifiedBy>
  <cp:revision>389</cp:revision>
  <dcterms:created xsi:type="dcterms:W3CDTF">2020-04-09T13:36:52Z</dcterms:created>
  <dcterms:modified xsi:type="dcterms:W3CDTF">2020-08-10T17:12:33Z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0x01010002D622C47ED2E04FA02C88A2B28E32F1</vt:lpwstr>
  </property>
  <property fmtid="{D5CDD505-2E9C-101B-9397-08002B2CF9AE}" pid="3" name="Practice Type">
    <vt:lpwstr/>
  </property>
  <property fmtid="{D5CDD505-2E9C-101B-9397-08002B2CF9AE}" pid="4" name="Location">
    <vt:lpwstr/>
  </property>
  <property fmtid="{D5CDD505-2E9C-101B-9397-08002B2CF9AE}" pid="5" name="Document Type0">
    <vt:lpwstr/>
  </property>
  <property fmtid="{D5CDD505-2E9C-101B-9397-08002B2CF9AE}" pid="6" name="Marketing Manager">
    <vt:lpwstr/>
  </property>
  <property fmtid="{D5CDD505-2E9C-101B-9397-08002B2CF9AE}" pid="7" name="Document Type">
    <vt:lpwstr/>
  </property>
</Properties>
</file>