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425" r:id="rId5"/>
    <p:sldId id="520" r:id="rId6"/>
    <p:sldId id="521" r:id="rId7"/>
    <p:sldId id="522" r:id="rId8"/>
    <p:sldId id="279" r:id="rId9"/>
    <p:sldId id="523" r:id="rId10"/>
    <p:sldId id="529" r:id="rId11"/>
    <p:sldId id="530" r:id="rId12"/>
    <p:sldId id="52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1FA"/>
    <a:srgbClr val="264457"/>
    <a:srgbClr val="2456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3544" autoAdjust="0"/>
  </p:normalViewPr>
  <p:slideViewPr>
    <p:cSldViewPr snapToGrid="0">
      <p:cViewPr varScale="1">
        <p:scale>
          <a:sx n="99" d="100"/>
          <a:sy n="99" d="100"/>
        </p:scale>
        <p:origin x="1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nett Walz" userId="56413cf6-842a-4b16-a492-a44e3d078c3a" providerId="ADAL" clId="{767C5EE0-E569-48BE-B477-7C85331AA588}"/>
    <pc:docChg chg="custSel delSld modSld">
      <pc:chgData name="Burnett Walz" userId="56413cf6-842a-4b16-a492-a44e3d078c3a" providerId="ADAL" clId="{767C5EE0-E569-48BE-B477-7C85331AA588}" dt="2022-06-15T14:07:00.364" v="16" actId="14734"/>
      <pc:docMkLst>
        <pc:docMk/>
      </pc:docMkLst>
      <pc:sldChg chg="del">
        <pc:chgData name="Burnett Walz" userId="56413cf6-842a-4b16-a492-a44e3d078c3a" providerId="ADAL" clId="{767C5EE0-E569-48BE-B477-7C85331AA588}" dt="2022-06-15T13:58:55.099" v="1" actId="47"/>
        <pc:sldMkLst>
          <pc:docMk/>
          <pc:sldMk cId="65689425" sldId="432"/>
        </pc:sldMkLst>
      </pc:sldChg>
      <pc:sldChg chg="del">
        <pc:chgData name="Burnett Walz" userId="56413cf6-842a-4b16-a492-a44e3d078c3a" providerId="ADAL" clId="{767C5EE0-E569-48BE-B477-7C85331AA588}" dt="2022-06-15T13:58:55.099" v="1" actId="47"/>
        <pc:sldMkLst>
          <pc:docMk/>
          <pc:sldMk cId="2568941833" sldId="434"/>
        </pc:sldMkLst>
      </pc:sldChg>
      <pc:sldChg chg="del">
        <pc:chgData name="Burnett Walz" userId="56413cf6-842a-4b16-a492-a44e3d078c3a" providerId="ADAL" clId="{767C5EE0-E569-48BE-B477-7C85331AA588}" dt="2022-06-15T13:58:55.099" v="1" actId="47"/>
        <pc:sldMkLst>
          <pc:docMk/>
          <pc:sldMk cId="686057315" sldId="524"/>
        </pc:sldMkLst>
      </pc:sldChg>
      <pc:sldChg chg="modSp mod">
        <pc:chgData name="Burnett Walz" userId="56413cf6-842a-4b16-a492-a44e3d078c3a" providerId="ADAL" clId="{767C5EE0-E569-48BE-B477-7C85331AA588}" dt="2022-06-15T14:07:00.364" v="16" actId="14734"/>
        <pc:sldMkLst>
          <pc:docMk/>
          <pc:sldMk cId="2673453885" sldId="529"/>
        </pc:sldMkLst>
        <pc:graphicFrameChg chg="modGraphic">
          <ac:chgData name="Burnett Walz" userId="56413cf6-842a-4b16-a492-a44e3d078c3a" providerId="ADAL" clId="{767C5EE0-E569-48BE-B477-7C85331AA588}" dt="2022-06-15T14:07:00.364" v="16" actId="14734"/>
          <ac:graphicFrameMkLst>
            <pc:docMk/>
            <pc:sldMk cId="2673453885" sldId="529"/>
            <ac:graphicFrameMk id="7" creationId="{83252D26-22A8-4EFA-B17E-C77692D80078}"/>
          </ac:graphicFrameMkLst>
        </pc:graphicFrameChg>
      </pc:sldChg>
      <pc:sldChg chg="del">
        <pc:chgData name="Burnett Walz" userId="56413cf6-842a-4b16-a492-a44e3d078c3a" providerId="ADAL" clId="{767C5EE0-E569-48BE-B477-7C85331AA588}" dt="2022-06-15T13:58:55.099" v="1" actId="47"/>
        <pc:sldMkLst>
          <pc:docMk/>
          <pc:sldMk cId="2728946081" sldId="531"/>
        </pc:sldMkLst>
      </pc:sldChg>
      <pc:sldChg chg="del">
        <pc:chgData name="Burnett Walz" userId="56413cf6-842a-4b16-a492-a44e3d078c3a" providerId="ADAL" clId="{767C5EE0-E569-48BE-B477-7C85331AA588}" dt="2022-06-15T13:58:39.553" v="0" actId="47"/>
        <pc:sldMkLst>
          <pc:docMk/>
          <pc:sldMk cId="3603742719" sldId="532"/>
        </pc:sldMkLst>
      </pc:sldChg>
      <pc:sldChg chg="del">
        <pc:chgData name="Burnett Walz" userId="56413cf6-842a-4b16-a492-a44e3d078c3a" providerId="ADAL" clId="{767C5EE0-E569-48BE-B477-7C85331AA588}" dt="2022-06-15T13:58:39.553" v="0" actId="47"/>
        <pc:sldMkLst>
          <pc:docMk/>
          <pc:sldMk cId="3902455716" sldId="533"/>
        </pc:sldMkLst>
      </pc:sldChg>
      <pc:sldChg chg="del">
        <pc:chgData name="Burnett Walz" userId="56413cf6-842a-4b16-a492-a44e3d078c3a" providerId="ADAL" clId="{767C5EE0-E569-48BE-B477-7C85331AA588}" dt="2022-06-15T13:58:55.099" v="1" actId="47"/>
        <pc:sldMkLst>
          <pc:docMk/>
          <pc:sldMk cId="1305786321" sldId="534"/>
        </pc:sldMkLst>
      </pc:sldChg>
      <pc:sldChg chg="del">
        <pc:chgData name="Burnett Walz" userId="56413cf6-842a-4b16-a492-a44e3d078c3a" providerId="ADAL" clId="{767C5EE0-E569-48BE-B477-7C85331AA588}" dt="2022-06-15T13:58:55.099" v="1" actId="47"/>
        <pc:sldMkLst>
          <pc:docMk/>
          <pc:sldMk cId="97713244" sldId="53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8125D8-80F7-9846-ADFC-84E3EC964E40}" type="datetimeFigureOut">
              <a:rPr lang="en-US" smtClean="0"/>
              <a:t>6/15/2022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5FEEC8-7720-B746-895D-F9F65D0ACBD5}" type="slidenum">
              <a:rPr lang="en-US" smtClean="0"/>
              <a:t>‹#›</a:t>
            </a:fld>
            <a:endParaRPr lang="en-US"/>
          </a:p>
        </p:txBody>
      </p:sp>
    </p:spTree>
    <p:extLst>
      <p:ext uri="{BB962C8B-B14F-4D97-AF65-F5344CB8AC3E}">
        <p14:creationId xmlns:p14="http://schemas.microsoft.com/office/powerpoint/2010/main" val="1536493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Commissioners and thank you for providing the Ad Hoc Reappraisal Committee the opportunity to present our recommendations, but before we proceed, I would like to take a minute to reflect on why we’re here tonight.</a:t>
            </a:r>
          </a:p>
          <a:p>
            <a:endParaRPr lang="en-US" dirty="0"/>
          </a:p>
          <a:p>
            <a:r>
              <a:rPr lang="en-US" dirty="0"/>
              <a:t>In September 2021 the Board of Commissioners passed the resolution creating the Ad Hoc Reappraisal Committee and establishing the key objectives of the Committee.</a:t>
            </a:r>
          </a:p>
          <a:p>
            <a:endParaRPr lang="en-US" dirty="0"/>
          </a:p>
          <a:p>
            <a:r>
              <a:rPr lang="en-US" dirty="0"/>
              <a:t>The resolution states … presenter to read resolution</a:t>
            </a:r>
          </a:p>
          <a:p>
            <a:endParaRPr lang="en-US" dirty="0"/>
          </a:p>
          <a:p>
            <a:r>
              <a:rPr lang="en-US" dirty="0"/>
              <a:t>During our time with you tonight we’ll provide you with some high-level background on the activities of the Committee since being created, and ultimately we’ll share with you our recommendations that are based on our learnings over the course of our time together as well as the diverse backgrounds and perspectives that we each brought to the Committee.</a:t>
            </a:r>
          </a:p>
        </p:txBody>
      </p:sp>
      <p:sp>
        <p:nvSpPr>
          <p:cNvPr id="4" name="Slide Number Placeholder 3"/>
          <p:cNvSpPr>
            <a:spLocks noGrp="1"/>
          </p:cNvSpPr>
          <p:nvPr>
            <p:ph type="sldNum" sz="quarter" idx="5"/>
          </p:nvPr>
        </p:nvSpPr>
        <p:spPr/>
        <p:txBody>
          <a:bodyPr/>
          <a:lstStyle/>
          <a:p>
            <a:fld id="{945FEEC8-7720-B746-895D-F9F65D0ACBD5}" type="slidenum">
              <a:rPr lang="en-US" smtClean="0"/>
              <a:t>2</a:t>
            </a:fld>
            <a:endParaRPr lang="en-US"/>
          </a:p>
        </p:txBody>
      </p:sp>
    </p:spTree>
    <p:extLst>
      <p:ext uri="{BB962C8B-B14F-4D97-AF65-F5344CB8AC3E}">
        <p14:creationId xmlns:p14="http://schemas.microsoft.com/office/powerpoint/2010/main" val="2027050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was comprised of a diverse range of individuals with varying backgrounds and perspectives.  The members of the Committee are….</a:t>
            </a:r>
          </a:p>
          <a:p>
            <a:endParaRPr lang="en-US" dirty="0"/>
          </a:p>
          <a:p>
            <a:r>
              <a:rPr lang="en-US" dirty="0"/>
              <a:t>Presenter to read thru each of the names and introduce the Committee members in attendance</a:t>
            </a:r>
          </a:p>
        </p:txBody>
      </p:sp>
      <p:sp>
        <p:nvSpPr>
          <p:cNvPr id="4" name="Slide Number Placeholder 3"/>
          <p:cNvSpPr>
            <a:spLocks noGrp="1"/>
          </p:cNvSpPr>
          <p:nvPr>
            <p:ph type="sldNum" sz="quarter" idx="5"/>
          </p:nvPr>
        </p:nvSpPr>
        <p:spPr/>
        <p:txBody>
          <a:bodyPr/>
          <a:lstStyle/>
          <a:p>
            <a:fld id="{945FEEC8-7720-B746-895D-F9F65D0ACBD5}" type="slidenum">
              <a:rPr lang="en-US" smtClean="0"/>
              <a:t>3</a:t>
            </a:fld>
            <a:endParaRPr lang="en-US"/>
          </a:p>
        </p:txBody>
      </p:sp>
    </p:spTree>
    <p:extLst>
      <p:ext uri="{BB962C8B-B14F-4D97-AF65-F5344CB8AC3E}">
        <p14:creationId xmlns:p14="http://schemas.microsoft.com/office/powerpoint/2010/main" val="233605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Committee meetings covered a broad range of topics with a variety of speakers all focused on providing the Committee members a common base of knowledge in an effort to develop informed recommendations that address the elements of the resolution as well as the concerns of the community.</a:t>
            </a:r>
          </a:p>
          <a:p>
            <a:endParaRPr lang="en-US" sz="1400" dirty="0"/>
          </a:p>
          <a:p>
            <a:r>
              <a:rPr lang="en-US" sz="1400" dirty="0"/>
              <a:t>Meetings were facilitated by County Staff and an outside consultant.</a:t>
            </a:r>
          </a:p>
          <a:p>
            <a:endParaRPr lang="en-US" sz="1400" dirty="0"/>
          </a:p>
          <a:p>
            <a:r>
              <a:rPr lang="en-US" sz="1400" dirty="0"/>
              <a:t>At a high level, some of the education activities included…Presenter to read through education activities.</a:t>
            </a:r>
          </a:p>
          <a:p>
            <a:pPr marL="285750" indent="-285750">
              <a:buFont typeface="Arial" panose="020B0604020202020204" pitchFamily="34" charset="0"/>
              <a:buChar char="•"/>
            </a:pPr>
            <a:r>
              <a:rPr lang="en-US" sz="1400" dirty="0"/>
              <a:t>Public comment at meetings allowed us to hear directly from residents on their concerns</a:t>
            </a:r>
          </a:p>
          <a:p>
            <a:pPr marL="285750" indent="-285750">
              <a:buFont typeface="Arial" panose="020B0604020202020204" pitchFamily="34" charset="0"/>
              <a:buChar char="•"/>
            </a:pPr>
            <a:r>
              <a:rPr lang="en-US" sz="1400" dirty="0"/>
              <a:t>The community survey was another channel that provided enabled us to hear from a larger percentage of the community</a:t>
            </a:r>
          </a:p>
          <a:p>
            <a:pPr marL="285750" indent="-285750">
              <a:buFont typeface="Arial" panose="020B0604020202020204" pitchFamily="34" charset="0"/>
              <a:buChar char="•"/>
            </a:pPr>
            <a:r>
              <a:rPr lang="en-US" sz="1400" dirty="0" err="1"/>
              <a:t>Syneva</a:t>
            </a:r>
            <a:r>
              <a:rPr lang="en-US" sz="1400" dirty="0"/>
              <a:t> economics was hired to conduct an independent study of the assessment process and accompanying metrics</a:t>
            </a:r>
          </a:p>
          <a:p>
            <a:pPr marL="285750" indent="-285750">
              <a:buFont typeface="Arial" panose="020B0604020202020204" pitchFamily="34" charset="0"/>
              <a:buChar char="•"/>
            </a:pPr>
            <a:r>
              <a:rPr lang="en-US" sz="1400" dirty="0"/>
              <a:t>We conducted an assessment simulation exercise where we split into teams and each team had a different household scenario and we had perform an assessment on the value of the home and calculate property taxes, file an appeal, and apply for exemptions.</a:t>
            </a:r>
          </a:p>
          <a:p>
            <a:pPr marL="285750" indent="-285750">
              <a:buFont typeface="Arial" panose="020B0604020202020204" pitchFamily="34" charset="0"/>
              <a:buChar char="•"/>
            </a:pPr>
            <a:r>
              <a:rPr lang="en-US" sz="1400" dirty="0"/>
              <a:t>We were able to have Rachel Edens walk us through the County’s Racial Equity Action Plan</a:t>
            </a:r>
          </a:p>
          <a:p>
            <a:pPr marL="285750" indent="-285750">
              <a:buFont typeface="Arial" panose="020B0604020202020204" pitchFamily="34" charset="0"/>
              <a:buChar char="•"/>
            </a:pPr>
            <a:r>
              <a:rPr lang="en-US" sz="1400" dirty="0"/>
              <a:t>And we heard from a wide variety of guest speakers </a:t>
            </a:r>
          </a:p>
          <a:p>
            <a:pPr marL="285750" indent="-285750">
              <a:buFont typeface="Arial" panose="020B0604020202020204" pitchFamily="34" charset="0"/>
              <a:buChar char="•"/>
            </a:pPr>
            <a:endParaRPr lang="en-US" sz="1400" dirty="0"/>
          </a:p>
        </p:txBody>
      </p:sp>
      <p:sp>
        <p:nvSpPr>
          <p:cNvPr id="4" name="Slide Number Placeholder 3"/>
          <p:cNvSpPr>
            <a:spLocks noGrp="1"/>
          </p:cNvSpPr>
          <p:nvPr>
            <p:ph type="sldNum" sz="quarter" idx="5"/>
          </p:nvPr>
        </p:nvSpPr>
        <p:spPr/>
        <p:txBody>
          <a:bodyPr/>
          <a:lstStyle/>
          <a:p>
            <a:fld id="{945FEEC8-7720-B746-895D-F9F65D0ACBD5}" type="slidenum">
              <a:rPr lang="en-US" smtClean="0"/>
              <a:t>4</a:t>
            </a:fld>
            <a:endParaRPr lang="en-US"/>
          </a:p>
        </p:txBody>
      </p:sp>
    </p:spTree>
    <p:extLst>
      <p:ext uri="{BB962C8B-B14F-4D97-AF65-F5344CB8AC3E}">
        <p14:creationId xmlns:p14="http://schemas.microsoft.com/office/powerpoint/2010/main" val="1335893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on the previous slide, there were a diverse range of speakers that the Committee had the opportunity to hear from all with the goal of providing a common base of knowledge for the Committee members.</a:t>
            </a:r>
          </a:p>
          <a:p>
            <a:endParaRPr lang="en-US" dirty="0"/>
          </a:p>
          <a:p>
            <a:r>
              <a:rPr lang="en-US" dirty="0"/>
              <a:t>Let me quickly walk you through the speakers and the topics that were discussed…</a:t>
            </a:r>
          </a:p>
        </p:txBody>
      </p:sp>
      <p:sp>
        <p:nvSpPr>
          <p:cNvPr id="4" name="Slide Number Placeholder 3"/>
          <p:cNvSpPr>
            <a:spLocks noGrp="1"/>
          </p:cNvSpPr>
          <p:nvPr>
            <p:ph type="sldNum" sz="quarter" idx="5"/>
          </p:nvPr>
        </p:nvSpPr>
        <p:spPr/>
        <p:txBody>
          <a:bodyPr/>
          <a:lstStyle/>
          <a:p>
            <a:fld id="{945FEEC8-7720-B746-895D-F9F65D0ACBD5}" type="slidenum">
              <a:rPr lang="en-US" smtClean="0"/>
              <a:t>5</a:t>
            </a:fld>
            <a:endParaRPr lang="en-US"/>
          </a:p>
        </p:txBody>
      </p:sp>
    </p:spTree>
    <p:extLst>
      <p:ext uri="{BB962C8B-B14F-4D97-AF65-F5344CB8AC3E}">
        <p14:creationId xmlns:p14="http://schemas.microsoft.com/office/powerpoint/2010/main" val="3466885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demonstrates the actions taken to specifically address each of the three resolution items – presenter to read through each</a:t>
            </a:r>
          </a:p>
        </p:txBody>
      </p:sp>
      <p:sp>
        <p:nvSpPr>
          <p:cNvPr id="4" name="Slide Number Placeholder 3"/>
          <p:cNvSpPr>
            <a:spLocks noGrp="1"/>
          </p:cNvSpPr>
          <p:nvPr>
            <p:ph type="sldNum" sz="quarter" idx="5"/>
          </p:nvPr>
        </p:nvSpPr>
        <p:spPr/>
        <p:txBody>
          <a:bodyPr/>
          <a:lstStyle/>
          <a:p>
            <a:fld id="{945FEEC8-7720-B746-895D-F9F65D0ACBD5}" type="slidenum">
              <a:rPr lang="en-US" smtClean="0"/>
              <a:t>6</a:t>
            </a:fld>
            <a:endParaRPr lang="en-US"/>
          </a:p>
        </p:txBody>
      </p:sp>
    </p:spTree>
    <p:extLst>
      <p:ext uri="{BB962C8B-B14F-4D97-AF65-F5344CB8AC3E}">
        <p14:creationId xmlns:p14="http://schemas.microsoft.com/office/powerpoint/2010/main" val="2446406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Once the Committee felt that we had the necessary knowledge base on processes, statues, as well community and equity concerns, we began the process of developing our recommendations.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Overview of the facilitation process: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The process began with an exercise to establish the Committee’s collective vision for future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Once the visioning items were established, the Committee worked through several other exercises to arrive at the recommendations being presented tonight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The recommendation development process was very purposeful and structured to ensured that all voices were heard, all recommendations were considered, and most importantly there was participation from all Committee members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It’s important to note that the intent of the Committee’s recommendations are to be more strategic in nature with County staff to provide specific plans and action items on how to achieve each recommendation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With this in mind, allow me to walk you through recommendations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Arial" panose="020B0604020202020204" pitchFamily="34" charset="0"/>
                <a:ea typeface="Calibri" panose="020F0502020204030204" pitchFamily="34" charset="0"/>
                <a:cs typeface="Times New Roman" panose="02020603050405020304" pitchFamily="18" charset="0"/>
              </a:rPr>
              <a:t>Review strategic direction categories, each recommendation, and why it’s important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945FEEC8-7720-B746-895D-F9F65D0ACBD5}" type="slidenum">
              <a:rPr lang="en-US" smtClean="0"/>
              <a:t>7</a:t>
            </a:fld>
            <a:endParaRPr lang="en-US"/>
          </a:p>
        </p:txBody>
      </p:sp>
    </p:spTree>
    <p:extLst>
      <p:ext uri="{BB962C8B-B14F-4D97-AF65-F5344CB8AC3E}">
        <p14:creationId xmlns:p14="http://schemas.microsoft.com/office/powerpoint/2010/main" val="1131992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pPr marL="171450" indent="-171450">
              <a:buFont typeface="Arial" panose="020B0604020202020204" pitchFamily="34" charset="0"/>
              <a:buChar char="•"/>
            </a:pPr>
            <a:r>
              <a:rPr lang="en-US" sz="1400" dirty="0"/>
              <a:t>Continue review of strategic direction categories, each recommendation, and why it’s important</a:t>
            </a:r>
          </a:p>
          <a:p>
            <a:pPr marL="0" indent="0">
              <a:buFont typeface="Arial" panose="020B0604020202020204" pitchFamily="34" charset="0"/>
              <a:buNone/>
            </a:pPr>
            <a:endParaRPr lang="en-US" sz="1400" dirty="0"/>
          </a:p>
        </p:txBody>
      </p:sp>
      <p:sp>
        <p:nvSpPr>
          <p:cNvPr id="4" name="Slide Number Placeholder 3"/>
          <p:cNvSpPr>
            <a:spLocks noGrp="1"/>
          </p:cNvSpPr>
          <p:nvPr>
            <p:ph type="sldNum" sz="quarter" idx="5"/>
          </p:nvPr>
        </p:nvSpPr>
        <p:spPr/>
        <p:txBody>
          <a:bodyPr/>
          <a:lstStyle/>
          <a:p>
            <a:fld id="{945FEEC8-7720-B746-895D-F9F65D0ACBD5}" type="slidenum">
              <a:rPr lang="en-US" smtClean="0"/>
              <a:t>8</a:t>
            </a:fld>
            <a:endParaRPr lang="en-US"/>
          </a:p>
        </p:txBody>
      </p:sp>
    </p:spTree>
    <p:extLst>
      <p:ext uri="{BB962C8B-B14F-4D97-AF65-F5344CB8AC3E}">
        <p14:creationId xmlns:p14="http://schemas.microsoft.com/office/powerpoint/2010/main" val="289123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in the previous slides, County staff will develop specific plans on how to accomplish each objective.  The projects plans will </a:t>
            </a:r>
          </a:p>
        </p:txBody>
      </p:sp>
      <p:sp>
        <p:nvSpPr>
          <p:cNvPr id="4" name="Slide Number Placeholder 3"/>
          <p:cNvSpPr>
            <a:spLocks noGrp="1"/>
          </p:cNvSpPr>
          <p:nvPr>
            <p:ph type="sldNum" sz="quarter" idx="5"/>
          </p:nvPr>
        </p:nvSpPr>
        <p:spPr/>
        <p:txBody>
          <a:bodyPr/>
          <a:lstStyle/>
          <a:p>
            <a:fld id="{945FEEC8-7720-B746-895D-F9F65D0ACBD5}" type="slidenum">
              <a:rPr lang="en-US" smtClean="0"/>
              <a:t>9</a:t>
            </a:fld>
            <a:endParaRPr lang="en-US"/>
          </a:p>
        </p:txBody>
      </p:sp>
    </p:spTree>
    <p:extLst>
      <p:ext uri="{BB962C8B-B14F-4D97-AF65-F5344CB8AC3E}">
        <p14:creationId xmlns:p14="http://schemas.microsoft.com/office/powerpoint/2010/main" val="246518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pic>
        <p:nvPicPr>
          <p:cNvPr id="4" name="Picture 3" descr="A close up of a sign&#10;&#10;Description automatically generated">
            <a:extLst>
              <a:ext uri="{FF2B5EF4-FFF2-40B4-BE49-F238E27FC236}">
                <a16:creationId xmlns:a16="http://schemas.microsoft.com/office/drawing/2014/main" id="{9A6B6A7A-D58F-4892-A004-A931BBD23ED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392882" y="1408195"/>
            <a:ext cx="1406236" cy="1406236"/>
          </a:xfrm>
          <a:prstGeom prst="rect">
            <a:avLst/>
          </a:prstGeom>
        </p:spPr>
      </p:pic>
      <p:sp>
        <p:nvSpPr>
          <p:cNvPr id="2" name="Title 1">
            <a:extLst>
              <a:ext uri="{FF2B5EF4-FFF2-40B4-BE49-F238E27FC236}">
                <a16:creationId xmlns:a16="http://schemas.microsoft.com/office/drawing/2014/main" id="{DD3FB121-BF30-4C29-BA2D-A7E7562CB7E7}"/>
              </a:ext>
            </a:extLst>
          </p:cNvPr>
          <p:cNvSpPr>
            <a:spLocks noGrp="1"/>
          </p:cNvSpPr>
          <p:nvPr>
            <p:ph type="ctrTitle" hasCustomPrompt="1"/>
          </p:nvPr>
        </p:nvSpPr>
        <p:spPr>
          <a:xfrm>
            <a:off x="1524000" y="3048643"/>
            <a:ext cx="9144000" cy="851430"/>
          </a:xfrm>
        </p:spPr>
        <p:txBody>
          <a:bodyPr anchor="b">
            <a:noAutofit/>
          </a:bodyPr>
          <a:lstStyle>
            <a:lvl1pPr algn="ctr">
              <a:defRPr sz="6300">
                <a:solidFill>
                  <a:schemeClr val="tx2">
                    <a:lumMod val="75000"/>
                  </a:schemeClr>
                </a:solidFill>
              </a:defRPr>
            </a:lvl1pPr>
          </a:lstStyle>
          <a:p>
            <a:r>
              <a:rPr lang="en-US" dirty="0"/>
              <a:t>MASTER TITLE SLIDE</a:t>
            </a:r>
          </a:p>
        </p:txBody>
      </p:sp>
      <p:sp>
        <p:nvSpPr>
          <p:cNvPr id="5" name="Footer Placeholder 4">
            <a:extLst>
              <a:ext uri="{FF2B5EF4-FFF2-40B4-BE49-F238E27FC236}">
                <a16:creationId xmlns:a16="http://schemas.microsoft.com/office/drawing/2014/main" id="{CA8782E1-A4AE-45BA-A7DA-0ECE274B6524}"/>
              </a:ext>
            </a:extLst>
          </p:cNvPr>
          <p:cNvSpPr>
            <a:spLocks noGrp="1"/>
          </p:cNvSpPr>
          <p:nvPr>
            <p:ph type="ftr" sz="quarter" idx="11"/>
          </p:nvPr>
        </p:nvSpPr>
        <p:spPr>
          <a:xfrm>
            <a:off x="4038600" y="6472462"/>
            <a:ext cx="4114800" cy="365125"/>
          </a:xfrm>
          <a:prstGeom prst="rect">
            <a:avLst/>
          </a:prstGeom>
        </p:spPr>
        <p:txBody>
          <a:bodyPr/>
          <a:lstStyle/>
          <a:p>
            <a:endParaRPr lang="en-US"/>
          </a:p>
        </p:txBody>
      </p:sp>
      <p:cxnSp>
        <p:nvCxnSpPr>
          <p:cNvPr id="8" name="Straight Connector 7">
            <a:extLst>
              <a:ext uri="{FF2B5EF4-FFF2-40B4-BE49-F238E27FC236}">
                <a16:creationId xmlns:a16="http://schemas.microsoft.com/office/drawing/2014/main" id="{68315B80-526B-4EA6-80F2-3902F8CD20BF}"/>
              </a:ext>
            </a:extLst>
          </p:cNvPr>
          <p:cNvCxnSpPr/>
          <p:nvPr userDrawn="1"/>
        </p:nvCxnSpPr>
        <p:spPr>
          <a:xfrm>
            <a:off x="6560447" y="3889187"/>
            <a:ext cx="43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31FA8A94-F406-482E-BAE2-AE383C7C6072}"/>
              </a:ext>
            </a:extLst>
          </p:cNvPr>
          <p:cNvSpPr txBox="1">
            <a:spLocks/>
          </p:cNvSpPr>
          <p:nvPr userDrawn="1"/>
        </p:nvSpPr>
        <p:spPr>
          <a:xfrm>
            <a:off x="2968860" y="3796610"/>
            <a:ext cx="6254280" cy="233524"/>
          </a:xfrm>
          <a:prstGeom prst="rect">
            <a:avLst/>
          </a:prstGeom>
          <a:noFill/>
        </p:spPr>
        <p:style>
          <a:lnRef idx="0">
            <a:scrgbClr r="0" g="0" b="0"/>
          </a:lnRef>
          <a:fillRef idx="0">
            <a:scrgbClr r="0" g="0" b="0"/>
          </a:fillRef>
          <a:effectRef idx="0">
            <a:scrgbClr r="0" g="0" b="0"/>
          </a:effectRef>
          <a:fontRef idx="major"/>
        </p:style>
        <p:txBody>
          <a:bodyPr vert="horz" lIns="91440" tIns="45720" rIns="91440" bIns="45720" rtlCol="0" anchor="t">
            <a:no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ct val="80000"/>
              </a:lnSpc>
            </a:pPr>
            <a:r>
              <a:rPr lang="en-US" sz="1100" i="1" dirty="0">
                <a:solidFill>
                  <a:schemeClr val="tx2">
                    <a:lumMod val="75000"/>
                  </a:schemeClr>
                </a:solidFill>
                <a:latin typeface="+mn-lt"/>
                <a:ea typeface="Roboto" panose="02000000000000000000" pitchFamily="2" charset="0"/>
              </a:rPr>
              <a:t>Presented by</a:t>
            </a:r>
          </a:p>
        </p:txBody>
      </p:sp>
      <p:cxnSp>
        <p:nvCxnSpPr>
          <p:cNvPr id="10" name="Straight Connector 9">
            <a:extLst>
              <a:ext uri="{FF2B5EF4-FFF2-40B4-BE49-F238E27FC236}">
                <a16:creationId xmlns:a16="http://schemas.microsoft.com/office/drawing/2014/main" id="{4F40E93D-2350-4051-A361-26731E060C15}"/>
              </a:ext>
            </a:extLst>
          </p:cNvPr>
          <p:cNvCxnSpPr/>
          <p:nvPr userDrawn="1"/>
        </p:nvCxnSpPr>
        <p:spPr>
          <a:xfrm>
            <a:off x="1299030" y="3889187"/>
            <a:ext cx="432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E3E4D5E9-D6E0-41AC-8332-AC1FCD89F2F5}"/>
              </a:ext>
            </a:extLst>
          </p:cNvPr>
          <p:cNvSpPr>
            <a:spLocks noGrp="1"/>
          </p:cNvSpPr>
          <p:nvPr>
            <p:ph type="dt" sz="half" idx="2"/>
          </p:nvPr>
        </p:nvSpPr>
        <p:spPr>
          <a:xfrm>
            <a:off x="8561916" y="64724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83072-CAC1-014D-A497-98C3AAB569BC}" type="datetime1">
              <a:rPr lang="en-US" smtClean="0"/>
              <a:t>6/15/2022</a:t>
            </a:fld>
            <a:endParaRPr lang="en-US"/>
          </a:p>
        </p:txBody>
      </p:sp>
      <p:sp>
        <p:nvSpPr>
          <p:cNvPr id="14" name="Slide Number Placeholder 5">
            <a:extLst>
              <a:ext uri="{FF2B5EF4-FFF2-40B4-BE49-F238E27FC236}">
                <a16:creationId xmlns:a16="http://schemas.microsoft.com/office/drawing/2014/main" id="{E04EFE01-7954-4200-8CBE-073E52AAEF77}"/>
              </a:ext>
            </a:extLst>
          </p:cNvPr>
          <p:cNvSpPr>
            <a:spLocks noGrp="1"/>
          </p:cNvSpPr>
          <p:nvPr>
            <p:ph type="sldNum" sz="quarter" idx="4"/>
          </p:nvPr>
        </p:nvSpPr>
        <p:spPr>
          <a:xfrm>
            <a:off x="11461750" y="6472462"/>
            <a:ext cx="5397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C485-5466-45A8-BE42-0B72AF858E68}" type="slidenum">
              <a:rPr lang="en-US" smtClean="0"/>
              <a:t>‹#›</a:t>
            </a:fld>
            <a:endParaRPr lang="en-US"/>
          </a:p>
        </p:txBody>
      </p:sp>
      <p:sp>
        <p:nvSpPr>
          <p:cNvPr id="12" name="Text Placeholder 11">
            <a:extLst>
              <a:ext uri="{FF2B5EF4-FFF2-40B4-BE49-F238E27FC236}">
                <a16:creationId xmlns:a16="http://schemas.microsoft.com/office/drawing/2014/main" id="{361155FD-B0A8-4CCE-A82E-75FE0E14B46A}"/>
              </a:ext>
            </a:extLst>
          </p:cNvPr>
          <p:cNvSpPr>
            <a:spLocks noGrp="1"/>
          </p:cNvSpPr>
          <p:nvPr>
            <p:ph type="body" sz="quarter" idx="13" hasCustomPrompt="1"/>
          </p:nvPr>
        </p:nvSpPr>
        <p:spPr>
          <a:xfrm>
            <a:off x="3581400" y="3996797"/>
            <a:ext cx="5156200" cy="1149350"/>
          </a:xfrm>
        </p:spPr>
        <p:txBody>
          <a:bodyPr/>
          <a:lstStyle>
            <a:lvl1pPr marL="0" indent="0" algn="ctr">
              <a:buNone/>
              <a:defRPr sz="1400"/>
            </a:lvl1pPr>
          </a:lstStyle>
          <a:p>
            <a:pPr lvl="0"/>
            <a:r>
              <a:rPr lang="en-US" dirty="0"/>
              <a:t>Your Name </a:t>
            </a:r>
          </a:p>
          <a:p>
            <a:pPr lvl="0"/>
            <a:r>
              <a:rPr lang="en-US" dirty="0"/>
              <a:t>Your Department</a:t>
            </a:r>
          </a:p>
        </p:txBody>
      </p:sp>
    </p:spTree>
    <p:extLst>
      <p:ext uri="{BB962C8B-B14F-4D97-AF65-F5344CB8AC3E}">
        <p14:creationId xmlns:p14="http://schemas.microsoft.com/office/powerpoint/2010/main" val="275691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EFE6F-1811-43AB-9D64-C50439A1F7E1}"/>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355E18-341B-4F6E-A34A-909C19365D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8AF57F-509E-451C-88AE-DCD4DBE22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2EDC8E-9534-4FA7-860F-0208A42B10CE}"/>
              </a:ext>
            </a:extLst>
          </p:cNvPr>
          <p:cNvSpPr>
            <a:spLocks noGrp="1"/>
          </p:cNvSpPr>
          <p:nvPr>
            <p:ph type="dt" sz="half" idx="10"/>
          </p:nvPr>
        </p:nvSpPr>
        <p:spPr/>
        <p:txBody>
          <a:bodyPr/>
          <a:lstStyle/>
          <a:p>
            <a:fld id="{6872EB96-C065-1A4B-947F-6A82A36E7013}" type="datetime1">
              <a:rPr lang="en-US" smtClean="0"/>
              <a:t>6/15/2022</a:t>
            </a:fld>
            <a:endParaRPr lang="en-US"/>
          </a:p>
        </p:txBody>
      </p:sp>
      <p:sp>
        <p:nvSpPr>
          <p:cNvPr id="6" name="Footer Placeholder 5">
            <a:extLst>
              <a:ext uri="{FF2B5EF4-FFF2-40B4-BE49-F238E27FC236}">
                <a16:creationId xmlns:a16="http://schemas.microsoft.com/office/drawing/2014/main" id="{FE933547-DC2C-4856-97DF-BAA29FB359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B66DC09-3358-4F88-A9CF-4675B2A30D4E}"/>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56502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2194-ECA9-423B-BAA4-CA9F9C3D2DE7}"/>
              </a:ext>
            </a:extLst>
          </p:cNvPr>
          <p:cNvSpPr>
            <a:spLocks noGrp="1"/>
          </p:cNvSpPr>
          <p:nvPr>
            <p:ph type="title" hasCustomPrompt="1"/>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54B69079-2F65-4B89-8AD1-D806089E96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70BF3B-3083-4126-9085-9C08338DBF76}"/>
              </a:ext>
            </a:extLst>
          </p:cNvPr>
          <p:cNvSpPr>
            <a:spLocks noGrp="1"/>
          </p:cNvSpPr>
          <p:nvPr>
            <p:ph type="dt" sz="half" idx="10"/>
          </p:nvPr>
        </p:nvSpPr>
        <p:spPr/>
        <p:txBody>
          <a:bodyPr/>
          <a:lstStyle/>
          <a:p>
            <a:fld id="{A2A90FAD-D351-3440-87F9-1E3D1A998C27}" type="datetime1">
              <a:rPr lang="en-US" smtClean="0"/>
              <a:t>6/15/2022</a:t>
            </a:fld>
            <a:endParaRPr lang="en-US"/>
          </a:p>
        </p:txBody>
      </p:sp>
      <p:sp>
        <p:nvSpPr>
          <p:cNvPr id="5" name="Footer Placeholder 4">
            <a:extLst>
              <a:ext uri="{FF2B5EF4-FFF2-40B4-BE49-F238E27FC236}">
                <a16:creationId xmlns:a16="http://schemas.microsoft.com/office/drawing/2014/main" id="{82498E76-14F3-44B6-9B9E-2FDE3778BC4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9ED7077-B3F4-4C04-AFA4-69B1EBB871E5}"/>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940803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4B475-6462-447D-BE07-0E0164544428}"/>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65AC1363-2847-4871-ACFC-E95E5131B16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3DD37C-3211-448E-B073-BFFE106A03BC}"/>
              </a:ext>
            </a:extLst>
          </p:cNvPr>
          <p:cNvSpPr>
            <a:spLocks noGrp="1"/>
          </p:cNvSpPr>
          <p:nvPr>
            <p:ph type="dt" sz="half" idx="10"/>
          </p:nvPr>
        </p:nvSpPr>
        <p:spPr/>
        <p:txBody>
          <a:bodyPr/>
          <a:lstStyle/>
          <a:p>
            <a:fld id="{D59800A3-39AC-F041-8018-8837FE7B1880}" type="datetime1">
              <a:rPr lang="en-US" smtClean="0"/>
              <a:t>6/15/2022</a:t>
            </a:fld>
            <a:endParaRPr lang="en-US"/>
          </a:p>
        </p:txBody>
      </p:sp>
      <p:sp>
        <p:nvSpPr>
          <p:cNvPr id="5" name="Footer Placeholder 4">
            <a:extLst>
              <a:ext uri="{FF2B5EF4-FFF2-40B4-BE49-F238E27FC236}">
                <a16:creationId xmlns:a16="http://schemas.microsoft.com/office/drawing/2014/main" id="{7E589EC5-0F82-44EF-ABC2-176D99823C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FFF8D20-D7CB-4CA0-B651-0BF9B0858F97}"/>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538678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FB121-BF30-4C29-BA2D-A7E7562CB7E7}"/>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1203169-5AE4-4913-873B-1F30D145E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A01A2-6506-4814-B3BE-3194BD09A4ED}"/>
              </a:ext>
            </a:extLst>
          </p:cNvPr>
          <p:cNvSpPr>
            <a:spLocks noGrp="1"/>
          </p:cNvSpPr>
          <p:nvPr>
            <p:ph type="dt" sz="half" idx="10"/>
          </p:nvPr>
        </p:nvSpPr>
        <p:spPr/>
        <p:txBody>
          <a:bodyPr/>
          <a:lstStyle/>
          <a:p>
            <a:fld id="{37671AB3-C639-8342-8D4C-7846F7F8E41F}" type="datetime1">
              <a:rPr lang="en-US" smtClean="0"/>
              <a:t>6/15/2022</a:t>
            </a:fld>
            <a:endParaRPr lang="en-US"/>
          </a:p>
        </p:txBody>
      </p:sp>
      <p:sp>
        <p:nvSpPr>
          <p:cNvPr id="5" name="Footer Placeholder 4">
            <a:extLst>
              <a:ext uri="{FF2B5EF4-FFF2-40B4-BE49-F238E27FC236}">
                <a16:creationId xmlns:a16="http://schemas.microsoft.com/office/drawing/2014/main" id="{CA8782E1-A4AE-45BA-A7DA-0ECE274B652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2474DF-3E5C-47BE-8C18-7D6E617C3B38}"/>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733465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4BF2-F53D-41C6-9BBE-B3C954C93ECD}"/>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3CD1A8F-35E3-445D-BBA6-F0AE285E4C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A03556D-C68E-47F2-95A1-3BA7297D57FB}"/>
              </a:ext>
            </a:extLst>
          </p:cNvPr>
          <p:cNvSpPr>
            <a:spLocks noGrp="1"/>
          </p:cNvSpPr>
          <p:nvPr>
            <p:ph type="dt" sz="half" idx="10"/>
          </p:nvPr>
        </p:nvSpPr>
        <p:spPr/>
        <p:txBody>
          <a:bodyPr/>
          <a:lstStyle/>
          <a:p>
            <a:fld id="{EB2EDFEE-CB6D-D343-B59E-947A1CA00075}" type="datetime1">
              <a:rPr lang="en-US" smtClean="0"/>
              <a:t>6/15/2022</a:t>
            </a:fld>
            <a:endParaRPr lang="en-US"/>
          </a:p>
        </p:txBody>
      </p:sp>
      <p:sp>
        <p:nvSpPr>
          <p:cNvPr id="5" name="Footer Placeholder 4">
            <a:extLst>
              <a:ext uri="{FF2B5EF4-FFF2-40B4-BE49-F238E27FC236}">
                <a16:creationId xmlns:a16="http://schemas.microsoft.com/office/drawing/2014/main" id="{C13D285E-D532-4B2D-99FE-198BDF68A2C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6E156C-AFDB-40E5-8684-1EFEA74555F7}"/>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95442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9E761-C19D-4F46-A9A1-3EB15F62C6F4}"/>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290EFBAA-04C8-4482-9ED3-74BC54B646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088441-9B78-4FB1-9690-564AF4CEE409}"/>
              </a:ext>
            </a:extLst>
          </p:cNvPr>
          <p:cNvSpPr>
            <a:spLocks noGrp="1"/>
          </p:cNvSpPr>
          <p:nvPr>
            <p:ph type="dt" sz="half" idx="10"/>
          </p:nvPr>
        </p:nvSpPr>
        <p:spPr/>
        <p:txBody>
          <a:bodyPr/>
          <a:lstStyle/>
          <a:p>
            <a:fld id="{16B3AB87-29EC-F344-9882-1CEB47820DF1}" type="datetime1">
              <a:rPr lang="en-US" smtClean="0"/>
              <a:t>6/15/2022</a:t>
            </a:fld>
            <a:endParaRPr lang="en-US"/>
          </a:p>
        </p:txBody>
      </p:sp>
      <p:sp>
        <p:nvSpPr>
          <p:cNvPr id="5" name="Footer Placeholder 4">
            <a:extLst>
              <a:ext uri="{FF2B5EF4-FFF2-40B4-BE49-F238E27FC236}">
                <a16:creationId xmlns:a16="http://schemas.microsoft.com/office/drawing/2014/main" id="{2FF9C09B-AFF5-4BFB-A2CC-D78F6B82C9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279B7B-90D0-4E01-94EF-E889A56992A2}"/>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64119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578F-0D39-4945-8978-DBB1B9216650}"/>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C0894C6-464E-40CC-B510-7762411D9FB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13999D-9EED-44E6-A4BE-D787B68DE9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44669D-08B2-4C0A-85A8-3E34B723621C}"/>
              </a:ext>
            </a:extLst>
          </p:cNvPr>
          <p:cNvSpPr>
            <a:spLocks noGrp="1"/>
          </p:cNvSpPr>
          <p:nvPr>
            <p:ph type="dt" sz="half" idx="10"/>
          </p:nvPr>
        </p:nvSpPr>
        <p:spPr/>
        <p:txBody>
          <a:bodyPr/>
          <a:lstStyle/>
          <a:p>
            <a:fld id="{71FA064F-3A91-F548-863F-F04A9B9BFB19}" type="datetime1">
              <a:rPr lang="en-US" smtClean="0"/>
              <a:t>6/15/2022</a:t>
            </a:fld>
            <a:endParaRPr lang="en-US"/>
          </a:p>
        </p:txBody>
      </p:sp>
      <p:sp>
        <p:nvSpPr>
          <p:cNvPr id="6" name="Footer Placeholder 5">
            <a:extLst>
              <a:ext uri="{FF2B5EF4-FFF2-40B4-BE49-F238E27FC236}">
                <a16:creationId xmlns:a16="http://schemas.microsoft.com/office/drawing/2014/main" id="{45B8EF39-1DE4-43FE-856A-2BCCCBFA02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05968E1-91D8-4E1E-AFD4-3A3A8C4A726D}"/>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3450777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BA9D2-E3D2-4295-B852-AE8DED9FC520}"/>
              </a:ext>
            </a:extLst>
          </p:cNvPr>
          <p:cNvSpPr>
            <a:spLocks noGrp="1"/>
          </p:cNvSpPr>
          <p:nvPr>
            <p:ph type="title" hasCustomPrompt="1"/>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AC18D28-3733-4AEC-ADE0-2F573E3E86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7BF798-C58B-48FF-AB36-681AA36B1F2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C367F-E77A-40C8-935E-7876DE0DE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084876-A627-42B4-A6DD-0CBBADC0684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C2AA1E-D811-499E-A9E6-6D6C6EBAA062}"/>
              </a:ext>
            </a:extLst>
          </p:cNvPr>
          <p:cNvSpPr>
            <a:spLocks noGrp="1"/>
          </p:cNvSpPr>
          <p:nvPr>
            <p:ph type="dt" sz="half" idx="10"/>
          </p:nvPr>
        </p:nvSpPr>
        <p:spPr/>
        <p:txBody>
          <a:bodyPr/>
          <a:lstStyle/>
          <a:p>
            <a:fld id="{1A5CB8FD-D6CA-EC48-B28F-F4CAA0999373}" type="datetime1">
              <a:rPr lang="en-US" smtClean="0"/>
              <a:t>6/15/2022</a:t>
            </a:fld>
            <a:endParaRPr lang="en-US"/>
          </a:p>
        </p:txBody>
      </p:sp>
      <p:sp>
        <p:nvSpPr>
          <p:cNvPr id="8" name="Footer Placeholder 7">
            <a:extLst>
              <a:ext uri="{FF2B5EF4-FFF2-40B4-BE49-F238E27FC236}">
                <a16:creationId xmlns:a16="http://schemas.microsoft.com/office/drawing/2014/main" id="{5B06331C-A02F-4BC2-8418-F67A0FCE1E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7BEB9BB-AC63-4491-A975-B00862A88A71}"/>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426662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68199-6B0C-4490-AD04-494FF855F302}"/>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C48C76F-F2B5-45C4-BB62-1E07068960D9}"/>
              </a:ext>
            </a:extLst>
          </p:cNvPr>
          <p:cNvSpPr>
            <a:spLocks noGrp="1"/>
          </p:cNvSpPr>
          <p:nvPr>
            <p:ph type="dt" sz="half" idx="10"/>
          </p:nvPr>
        </p:nvSpPr>
        <p:spPr/>
        <p:txBody>
          <a:bodyPr/>
          <a:lstStyle/>
          <a:p>
            <a:fld id="{70055EBD-3BE3-B14C-8005-C7DD61CAE5CD}" type="datetime1">
              <a:rPr lang="en-US" smtClean="0"/>
              <a:t>6/15/2022</a:t>
            </a:fld>
            <a:endParaRPr lang="en-US"/>
          </a:p>
        </p:txBody>
      </p:sp>
      <p:sp>
        <p:nvSpPr>
          <p:cNvPr id="4" name="Footer Placeholder 3">
            <a:extLst>
              <a:ext uri="{FF2B5EF4-FFF2-40B4-BE49-F238E27FC236}">
                <a16:creationId xmlns:a16="http://schemas.microsoft.com/office/drawing/2014/main" id="{8D4FBCE0-51E9-429A-B5F8-9F0499AB7E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5E5AF7-5FE0-4FAC-BC95-39D4B2801702}"/>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823882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C507D-8439-44C9-8E7C-1036C3B3F30C}"/>
              </a:ext>
            </a:extLst>
          </p:cNvPr>
          <p:cNvSpPr>
            <a:spLocks noGrp="1"/>
          </p:cNvSpPr>
          <p:nvPr>
            <p:ph type="dt" sz="half" idx="10"/>
          </p:nvPr>
        </p:nvSpPr>
        <p:spPr/>
        <p:txBody>
          <a:bodyPr/>
          <a:lstStyle/>
          <a:p>
            <a:fld id="{4429BF7F-2621-7B4F-8073-71C0E8EF19D0}" type="datetime1">
              <a:rPr lang="en-US" smtClean="0"/>
              <a:t>6/15/2022</a:t>
            </a:fld>
            <a:endParaRPr lang="en-US"/>
          </a:p>
        </p:txBody>
      </p:sp>
      <p:sp>
        <p:nvSpPr>
          <p:cNvPr id="3" name="Footer Placeholder 2">
            <a:extLst>
              <a:ext uri="{FF2B5EF4-FFF2-40B4-BE49-F238E27FC236}">
                <a16:creationId xmlns:a16="http://schemas.microsoft.com/office/drawing/2014/main" id="{D8F68B05-644A-4AB5-A4AE-9143BADF6F3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CC1A1E7-7ED4-4AC1-BDF9-508E5AE8ECF0}"/>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189876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5043-1FAA-42E7-B5D1-27B42028296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DEEEAE8-E2C6-4609-94F8-CDED30C4C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10588E-5A35-4EC3-B082-C1326F025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C8CE880-899E-4606-93A4-30B57D733C0A}"/>
              </a:ext>
            </a:extLst>
          </p:cNvPr>
          <p:cNvSpPr>
            <a:spLocks noGrp="1"/>
          </p:cNvSpPr>
          <p:nvPr>
            <p:ph type="dt" sz="half" idx="10"/>
          </p:nvPr>
        </p:nvSpPr>
        <p:spPr/>
        <p:txBody>
          <a:bodyPr/>
          <a:lstStyle/>
          <a:p>
            <a:fld id="{9A22F04F-86BB-2041-A6CA-A9E65B2F3725}" type="datetime1">
              <a:rPr lang="en-US" smtClean="0"/>
              <a:t>6/15/2022</a:t>
            </a:fld>
            <a:endParaRPr lang="en-US"/>
          </a:p>
        </p:txBody>
      </p:sp>
      <p:sp>
        <p:nvSpPr>
          <p:cNvPr id="6" name="Footer Placeholder 5">
            <a:extLst>
              <a:ext uri="{FF2B5EF4-FFF2-40B4-BE49-F238E27FC236}">
                <a16:creationId xmlns:a16="http://schemas.microsoft.com/office/drawing/2014/main" id="{77FE6514-BBC5-4CF9-88AC-6A350ACE60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CA07EC-B3B8-4FED-9A2E-EAABF9694051}"/>
              </a:ext>
            </a:extLst>
          </p:cNvPr>
          <p:cNvSpPr>
            <a:spLocks noGrp="1"/>
          </p:cNvSpPr>
          <p:nvPr>
            <p:ph type="sldNum" sz="quarter" idx="12"/>
          </p:nvPr>
        </p:nvSpPr>
        <p:spPr/>
        <p:txBody>
          <a:bodyPr/>
          <a:lstStyle/>
          <a:p>
            <a:fld id="{039BC485-5466-45A8-BE42-0B72AF858E68}" type="slidenum">
              <a:rPr lang="en-US" smtClean="0"/>
              <a:t>‹#›</a:t>
            </a:fld>
            <a:endParaRPr lang="en-US"/>
          </a:p>
        </p:txBody>
      </p:sp>
    </p:spTree>
    <p:extLst>
      <p:ext uri="{BB962C8B-B14F-4D97-AF65-F5344CB8AC3E}">
        <p14:creationId xmlns:p14="http://schemas.microsoft.com/office/powerpoint/2010/main" val="2613169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4C84BB-393E-4C47-BE17-3082B2103881}"/>
              </a:ext>
            </a:extLst>
          </p:cNvPr>
          <p:cNvPicPr>
            <a:picLocks noChangeAspect="1"/>
          </p:cNvPicPr>
          <p:nvPr userDrawn="1"/>
        </p:nvPicPr>
        <p:blipFill>
          <a:blip r:embed="rId14"/>
          <a:stretch>
            <a:fillRect/>
          </a:stretch>
        </p:blipFill>
        <p:spPr>
          <a:xfrm>
            <a:off x="0" y="5292291"/>
            <a:ext cx="12192000" cy="1565709"/>
          </a:xfrm>
          <a:prstGeom prst="rect">
            <a:avLst/>
          </a:prstGeom>
        </p:spPr>
      </p:pic>
      <p:sp>
        <p:nvSpPr>
          <p:cNvPr id="2" name="Title Placeholder 1">
            <a:extLst>
              <a:ext uri="{FF2B5EF4-FFF2-40B4-BE49-F238E27FC236}">
                <a16:creationId xmlns:a16="http://schemas.microsoft.com/office/drawing/2014/main" id="{3F73AECC-E02A-46C9-B388-459D00E93F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D5CAE6-D300-413F-B9FC-C239E067FD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E60780A-75FB-415D-8CB3-515F68CDB6F7}"/>
              </a:ext>
            </a:extLst>
          </p:cNvPr>
          <p:cNvSpPr>
            <a:spLocks noGrp="1"/>
          </p:cNvSpPr>
          <p:nvPr>
            <p:ph type="dt" sz="half" idx="2"/>
          </p:nvPr>
        </p:nvSpPr>
        <p:spPr>
          <a:xfrm>
            <a:off x="8561916" y="643255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CEF6B-88B7-BF41-8024-8CB076F1AAF4}" type="datetime1">
              <a:rPr lang="en-US" smtClean="0"/>
              <a:t>6/15/2022</a:t>
            </a:fld>
            <a:endParaRPr lang="en-US"/>
          </a:p>
        </p:txBody>
      </p:sp>
      <p:sp>
        <p:nvSpPr>
          <p:cNvPr id="6" name="Slide Number Placeholder 5">
            <a:extLst>
              <a:ext uri="{FF2B5EF4-FFF2-40B4-BE49-F238E27FC236}">
                <a16:creationId xmlns:a16="http://schemas.microsoft.com/office/drawing/2014/main" id="{0CB7EAFA-0D4E-4A38-B2F4-66E9C020E64A}"/>
              </a:ext>
            </a:extLst>
          </p:cNvPr>
          <p:cNvSpPr>
            <a:spLocks noGrp="1"/>
          </p:cNvSpPr>
          <p:nvPr>
            <p:ph type="sldNum" sz="quarter" idx="4"/>
          </p:nvPr>
        </p:nvSpPr>
        <p:spPr>
          <a:xfrm>
            <a:off x="11461750" y="6432555"/>
            <a:ext cx="5397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9BC485-5466-45A8-BE42-0B72AF858E68}" type="slidenum">
              <a:rPr lang="en-US" smtClean="0"/>
              <a:t>‹#›</a:t>
            </a:fld>
            <a:endParaRPr lang="en-US"/>
          </a:p>
        </p:txBody>
      </p:sp>
      <p:pic>
        <p:nvPicPr>
          <p:cNvPr id="8" name="Picture 7">
            <a:extLst>
              <a:ext uri="{FF2B5EF4-FFF2-40B4-BE49-F238E27FC236}">
                <a16:creationId xmlns:a16="http://schemas.microsoft.com/office/drawing/2014/main" id="{71F2ED95-82B8-4DBD-8C42-864B105C93A7}"/>
              </a:ext>
            </a:extLst>
          </p:cNvPr>
          <p:cNvPicPr>
            <a:picLocks noChangeAspect="1"/>
          </p:cNvPicPr>
          <p:nvPr userDrawn="1"/>
        </p:nvPicPr>
        <p:blipFill>
          <a:blip r:embed="rId15"/>
          <a:stretch>
            <a:fillRect/>
          </a:stretch>
        </p:blipFill>
        <p:spPr>
          <a:xfrm>
            <a:off x="0" y="6282725"/>
            <a:ext cx="579175" cy="575846"/>
          </a:xfrm>
          <a:prstGeom prst="rect">
            <a:avLst/>
          </a:prstGeom>
        </p:spPr>
      </p:pic>
      <p:pic>
        <p:nvPicPr>
          <p:cNvPr id="9" name="Picture 8">
            <a:extLst>
              <a:ext uri="{FF2B5EF4-FFF2-40B4-BE49-F238E27FC236}">
                <a16:creationId xmlns:a16="http://schemas.microsoft.com/office/drawing/2014/main" id="{7423D43E-385C-4E31-9801-F61A866AD655}"/>
              </a:ext>
            </a:extLst>
          </p:cNvPr>
          <p:cNvPicPr>
            <a:picLocks noChangeAspect="1"/>
          </p:cNvPicPr>
          <p:nvPr userDrawn="1"/>
        </p:nvPicPr>
        <p:blipFill>
          <a:blip r:embed="rId16"/>
          <a:stretch>
            <a:fillRect/>
          </a:stretch>
        </p:blipFill>
        <p:spPr>
          <a:xfrm>
            <a:off x="674634" y="6461203"/>
            <a:ext cx="2822192" cy="202966"/>
          </a:xfrm>
          <a:prstGeom prst="rect">
            <a:avLst/>
          </a:prstGeom>
        </p:spPr>
      </p:pic>
    </p:spTree>
    <p:extLst>
      <p:ext uri="{BB962C8B-B14F-4D97-AF65-F5344CB8AC3E}">
        <p14:creationId xmlns:p14="http://schemas.microsoft.com/office/powerpoint/2010/main" val="36788828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p:txStyles>
    <p:titleStyle>
      <a:lvl1pPr algn="ctr" defTabSz="914400" rtl="0" eaLnBrk="1" latinLnBrk="0" hangingPunct="1">
        <a:lnSpc>
          <a:spcPct val="90000"/>
        </a:lnSpc>
        <a:spcBef>
          <a:spcPct val="0"/>
        </a:spcBef>
        <a:buNone/>
        <a:defRPr sz="4400" b="1" kern="1200">
          <a:solidFill>
            <a:srgbClr val="00206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C3D3-628D-47B9-AA13-88A73EF6166A}"/>
              </a:ext>
            </a:extLst>
          </p:cNvPr>
          <p:cNvSpPr>
            <a:spLocks noGrp="1"/>
          </p:cNvSpPr>
          <p:nvPr>
            <p:ph type="ctrTitle"/>
          </p:nvPr>
        </p:nvSpPr>
        <p:spPr>
          <a:xfrm>
            <a:off x="596283" y="3124200"/>
            <a:ext cx="10999433" cy="1595762"/>
          </a:xfrm>
          <a:solidFill>
            <a:schemeClr val="bg1"/>
          </a:solidFill>
        </p:spPr>
        <p:txBody>
          <a:bodyPr>
            <a:normAutofit/>
          </a:bodyPr>
          <a:lstStyle/>
          <a:p>
            <a:r>
              <a:rPr lang="en-US" sz="5400" dirty="0"/>
              <a:t>Ad Hoc Reappraisal Committee</a:t>
            </a:r>
            <a:br>
              <a:rPr lang="en-US" sz="5400" dirty="0"/>
            </a:br>
            <a:r>
              <a:rPr lang="en-US" sz="4000" b="0" dirty="0"/>
              <a:t>Overview and Recommendations</a:t>
            </a:r>
          </a:p>
        </p:txBody>
      </p:sp>
    </p:spTree>
    <p:extLst>
      <p:ext uri="{BB962C8B-B14F-4D97-AF65-F5344CB8AC3E}">
        <p14:creationId xmlns:p14="http://schemas.microsoft.com/office/powerpoint/2010/main" val="115385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A6-1FCF-A14E-87CB-1670A9D31EFC}"/>
              </a:ext>
            </a:extLst>
          </p:cNvPr>
          <p:cNvSpPr>
            <a:spLocks noGrp="1"/>
          </p:cNvSpPr>
          <p:nvPr>
            <p:ph type="title"/>
          </p:nvPr>
        </p:nvSpPr>
        <p:spPr/>
        <p:txBody>
          <a:bodyPr/>
          <a:lstStyle/>
          <a:p>
            <a:r>
              <a:rPr lang="en-US" dirty="0"/>
              <a:t>Resolution and Committee Charge</a:t>
            </a:r>
          </a:p>
        </p:txBody>
      </p:sp>
      <p:sp>
        <p:nvSpPr>
          <p:cNvPr id="3" name="Content Placeholder 2">
            <a:extLst>
              <a:ext uri="{FF2B5EF4-FFF2-40B4-BE49-F238E27FC236}">
                <a16:creationId xmlns:a16="http://schemas.microsoft.com/office/drawing/2014/main" id="{738890E3-4351-BA4D-BE42-8380D55ABC4F}"/>
              </a:ext>
            </a:extLst>
          </p:cNvPr>
          <p:cNvSpPr>
            <a:spLocks noGrp="1"/>
          </p:cNvSpPr>
          <p:nvPr>
            <p:ph idx="1"/>
          </p:nvPr>
        </p:nvSpPr>
        <p:spPr>
          <a:xfrm>
            <a:off x="789516" y="1482141"/>
            <a:ext cx="10515600" cy="4293017"/>
          </a:xfrm>
        </p:spPr>
        <p:txBody>
          <a:bodyPr>
            <a:normAutofit fontScale="92500" lnSpcReduction="20000"/>
          </a:bodyPr>
          <a:lstStyle/>
          <a:p>
            <a:pPr marL="0" indent="0">
              <a:buNone/>
            </a:pPr>
            <a:endParaRPr lang="en-US" sz="2000" dirty="0"/>
          </a:p>
          <a:p>
            <a:pPr marL="0" indent="0">
              <a:lnSpc>
                <a:spcPct val="150000"/>
              </a:lnSpc>
              <a:buNone/>
            </a:pPr>
            <a:r>
              <a:rPr lang="en-US" sz="2400" dirty="0"/>
              <a:t>WHEREAS, recognizing that legally required tax assessments of real property and the reappraisal process are confusing and largely misunderstood, and in light of recent charges that the process is not equitable this Board desires to create an ad hoc committee;</a:t>
            </a:r>
          </a:p>
          <a:p>
            <a:pPr marL="0" indent="0">
              <a:buNone/>
            </a:pPr>
            <a:endParaRPr lang="en-US" sz="2400" dirty="0"/>
          </a:p>
          <a:p>
            <a:pPr marL="0" indent="0">
              <a:lnSpc>
                <a:spcPct val="150000"/>
              </a:lnSpc>
              <a:buNone/>
            </a:pPr>
            <a:r>
              <a:rPr lang="en-US" sz="2400" dirty="0"/>
              <a:t>WHEREAS, the goals of this committee would align with the County's Racial Equity Action Plan, including: </a:t>
            </a:r>
          </a:p>
          <a:p>
            <a:pPr marL="457200" indent="-457200">
              <a:buAutoNum type="arabicPeriod"/>
            </a:pPr>
            <a:r>
              <a:rPr lang="en-US" sz="2400" dirty="0"/>
              <a:t>to identify citizen concerns,    </a:t>
            </a:r>
          </a:p>
          <a:p>
            <a:pPr marL="457200" indent="-457200">
              <a:buAutoNum type="arabicPeriod"/>
            </a:pPr>
            <a:r>
              <a:rPr lang="en-US" sz="2400" dirty="0"/>
              <a:t>provide guidance on future assessments, and   </a:t>
            </a:r>
          </a:p>
          <a:p>
            <a:pPr marL="457200" indent="-457200">
              <a:buAutoNum type="arabicPeriod"/>
            </a:pPr>
            <a:r>
              <a:rPr lang="en-US" sz="2400" dirty="0"/>
              <a:t>provide input into equity concerns</a:t>
            </a:r>
            <a:endParaRPr lang="en-US" sz="2400" b="1" dirty="0"/>
          </a:p>
        </p:txBody>
      </p:sp>
    </p:spTree>
    <p:extLst>
      <p:ext uri="{BB962C8B-B14F-4D97-AF65-F5344CB8AC3E}">
        <p14:creationId xmlns:p14="http://schemas.microsoft.com/office/powerpoint/2010/main" val="228284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A6-1FCF-A14E-87CB-1670A9D31EFC}"/>
              </a:ext>
            </a:extLst>
          </p:cNvPr>
          <p:cNvSpPr>
            <a:spLocks noGrp="1"/>
          </p:cNvSpPr>
          <p:nvPr>
            <p:ph type="title"/>
          </p:nvPr>
        </p:nvSpPr>
        <p:spPr/>
        <p:txBody>
          <a:bodyPr/>
          <a:lstStyle/>
          <a:p>
            <a:r>
              <a:rPr lang="en-US" dirty="0"/>
              <a:t>Committee Members</a:t>
            </a:r>
          </a:p>
        </p:txBody>
      </p:sp>
      <p:sp>
        <p:nvSpPr>
          <p:cNvPr id="3" name="Content Placeholder 2">
            <a:extLst>
              <a:ext uri="{FF2B5EF4-FFF2-40B4-BE49-F238E27FC236}">
                <a16:creationId xmlns:a16="http://schemas.microsoft.com/office/drawing/2014/main" id="{738890E3-4351-BA4D-BE42-8380D55ABC4F}"/>
              </a:ext>
            </a:extLst>
          </p:cNvPr>
          <p:cNvSpPr>
            <a:spLocks noGrp="1"/>
          </p:cNvSpPr>
          <p:nvPr>
            <p:ph idx="1"/>
          </p:nvPr>
        </p:nvSpPr>
        <p:spPr>
          <a:xfrm>
            <a:off x="789516" y="1482141"/>
            <a:ext cx="10515600" cy="4293017"/>
          </a:xfrm>
        </p:spPr>
        <p:txBody>
          <a:bodyPr>
            <a:normAutofit/>
          </a:bodyPr>
          <a:lstStyle/>
          <a:p>
            <a:pPr marL="0" indent="0">
              <a:buNone/>
            </a:pPr>
            <a:endParaRPr lang="en-US" sz="2000" dirty="0"/>
          </a:p>
          <a:p>
            <a:r>
              <a:rPr lang="en-US" sz="2400" dirty="0"/>
              <a:t>Brenda Mills – Equity Representative</a:t>
            </a:r>
          </a:p>
          <a:p>
            <a:r>
              <a:rPr lang="en-US" sz="2400" dirty="0"/>
              <a:t>Ori Baber – At-large Member</a:t>
            </a:r>
          </a:p>
          <a:p>
            <a:r>
              <a:rPr lang="en-US" sz="2400" dirty="0"/>
              <a:t>Bobbette Mays – At-large Member</a:t>
            </a:r>
          </a:p>
          <a:p>
            <a:r>
              <a:rPr lang="en-US" sz="2400" dirty="0"/>
              <a:t>DeWayne McAfee – At-large Member</a:t>
            </a:r>
          </a:p>
          <a:p>
            <a:r>
              <a:rPr lang="en-US" sz="2400" dirty="0"/>
              <a:t>Melanie Pitrolo – At-large Member</a:t>
            </a:r>
          </a:p>
          <a:p>
            <a:r>
              <a:rPr lang="en-US" sz="2400" dirty="0"/>
              <a:t>Debbie Lane – Board of Equalization &amp; Review Member</a:t>
            </a:r>
          </a:p>
          <a:p>
            <a:r>
              <a:rPr lang="en-US" sz="2400" dirty="0"/>
              <a:t>Miriam McKinney – Board of Equalization &amp; Review Member</a:t>
            </a:r>
          </a:p>
          <a:p>
            <a:r>
              <a:rPr lang="en-US" sz="2400" dirty="0"/>
              <a:t>Jonathan Hunter – Real Estate Professional</a:t>
            </a:r>
          </a:p>
          <a:p>
            <a:endParaRPr lang="en-US" sz="2400" dirty="0"/>
          </a:p>
        </p:txBody>
      </p:sp>
    </p:spTree>
    <p:extLst>
      <p:ext uri="{BB962C8B-B14F-4D97-AF65-F5344CB8AC3E}">
        <p14:creationId xmlns:p14="http://schemas.microsoft.com/office/powerpoint/2010/main" val="4011466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A6-1FCF-A14E-87CB-1670A9D31EFC}"/>
              </a:ext>
            </a:extLst>
          </p:cNvPr>
          <p:cNvSpPr>
            <a:spLocks noGrp="1"/>
          </p:cNvSpPr>
          <p:nvPr>
            <p:ph type="title"/>
          </p:nvPr>
        </p:nvSpPr>
        <p:spPr/>
        <p:txBody>
          <a:bodyPr/>
          <a:lstStyle/>
          <a:p>
            <a:r>
              <a:rPr lang="en-US" dirty="0"/>
              <a:t>How We Got to Now</a:t>
            </a:r>
          </a:p>
        </p:txBody>
      </p:sp>
      <p:sp>
        <p:nvSpPr>
          <p:cNvPr id="3" name="Content Placeholder 2">
            <a:extLst>
              <a:ext uri="{FF2B5EF4-FFF2-40B4-BE49-F238E27FC236}">
                <a16:creationId xmlns:a16="http://schemas.microsoft.com/office/drawing/2014/main" id="{738890E3-4351-BA4D-BE42-8380D55ABC4F}"/>
              </a:ext>
            </a:extLst>
          </p:cNvPr>
          <p:cNvSpPr>
            <a:spLocks noGrp="1"/>
          </p:cNvSpPr>
          <p:nvPr>
            <p:ph idx="1"/>
          </p:nvPr>
        </p:nvSpPr>
        <p:spPr>
          <a:xfrm>
            <a:off x="789516" y="1673535"/>
            <a:ext cx="10515600" cy="4514619"/>
          </a:xfrm>
        </p:spPr>
        <p:txBody>
          <a:bodyPr>
            <a:normAutofit/>
          </a:bodyPr>
          <a:lstStyle/>
          <a:p>
            <a:r>
              <a:rPr lang="en-US" sz="2400" dirty="0"/>
              <a:t>First Committee meeting was held the beginning of November 2021</a:t>
            </a:r>
          </a:p>
          <a:p>
            <a:r>
              <a:rPr lang="en-US" sz="2400" dirty="0"/>
              <a:t>14 Committee Meetings conducted</a:t>
            </a:r>
          </a:p>
          <a:p>
            <a:r>
              <a:rPr lang="en-US" sz="2400" dirty="0"/>
              <a:t>Meetings were both virtual and in-person with an emphasis on educating members to help enable the development of meaningful recommendations   </a:t>
            </a:r>
          </a:p>
          <a:p>
            <a:r>
              <a:rPr lang="en-US" sz="2400" dirty="0"/>
              <a:t>Education activities included, but are not limited to:</a:t>
            </a:r>
          </a:p>
          <a:p>
            <a:pPr lvl="1"/>
            <a:r>
              <a:rPr lang="en-US" sz="2000" dirty="0"/>
              <a:t>Offering public comment at meetings</a:t>
            </a:r>
          </a:p>
          <a:p>
            <a:pPr lvl="1"/>
            <a:r>
              <a:rPr lang="en-US" sz="2000" dirty="0"/>
              <a:t>Administering a community survey and soliciting comments</a:t>
            </a:r>
          </a:p>
          <a:p>
            <a:pPr lvl="1"/>
            <a:r>
              <a:rPr lang="en-US" sz="2000" dirty="0"/>
              <a:t>Engaging Syneva Economics to conduct a study on the appraisal results</a:t>
            </a:r>
          </a:p>
          <a:p>
            <a:pPr lvl="1"/>
            <a:r>
              <a:rPr lang="en-US" sz="2000" dirty="0"/>
              <a:t>Conducting an assessment process simulation exercise</a:t>
            </a:r>
          </a:p>
          <a:p>
            <a:pPr lvl="1"/>
            <a:r>
              <a:rPr lang="en-US" sz="2000" dirty="0"/>
              <a:t>Review of the County’s Racial Equity Action Plan</a:t>
            </a:r>
          </a:p>
          <a:p>
            <a:pPr lvl="1"/>
            <a:r>
              <a:rPr lang="en-US" sz="2000" dirty="0"/>
              <a:t>Hosting multiple guest speakers on a variety of topics</a:t>
            </a:r>
            <a:r>
              <a:rPr lang="en-US" sz="2400" b="1" dirty="0"/>
              <a:t> </a:t>
            </a:r>
          </a:p>
        </p:txBody>
      </p:sp>
    </p:spTree>
    <p:extLst>
      <p:ext uri="{BB962C8B-B14F-4D97-AF65-F5344CB8AC3E}">
        <p14:creationId xmlns:p14="http://schemas.microsoft.com/office/powerpoint/2010/main" val="198836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A6-1FCF-A14E-87CB-1670A9D31EFC}"/>
              </a:ext>
            </a:extLst>
          </p:cNvPr>
          <p:cNvSpPr>
            <a:spLocks noGrp="1"/>
          </p:cNvSpPr>
          <p:nvPr>
            <p:ph type="title"/>
          </p:nvPr>
        </p:nvSpPr>
        <p:spPr>
          <a:xfrm>
            <a:off x="838200" y="12701"/>
            <a:ext cx="10515600" cy="916516"/>
          </a:xfrm>
        </p:spPr>
        <p:txBody>
          <a:bodyPr/>
          <a:lstStyle/>
          <a:p>
            <a:r>
              <a:rPr lang="en-US" dirty="0"/>
              <a:t>Guest Speakers</a:t>
            </a:r>
          </a:p>
        </p:txBody>
      </p:sp>
      <p:graphicFrame>
        <p:nvGraphicFramePr>
          <p:cNvPr id="8" name="Table 8">
            <a:extLst>
              <a:ext uri="{FF2B5EF4-FFF2-40B4-BE49-F238E27FC236}">
                <a16:creationId xmlns:a16="http://schemas.microsoft.com/office/drawing/2014/main" id="{35A30F66-B8AE-4F35-B1F6-FE0676E3485A}"/>
              </a:ext>
            </a:extLst>
          </p:cNvPr>
          <p:cNvGraphicFramePr>
            <a:graphicFrameLocks noGrp="1"/>
          </p:cNvGraphicFramePr>
          <p:nvPr>
            <p:extLst>
              <p:ext uri="{D42A27DB-BD31-4B8C-83A1-F6EECF244321}">
                <p14:modId xmlns:p14="http://schemas.microsoft.com/office/powerpoint/2010/main" val="2993592654"/>
              </p:ext>
            </p:extLst>
          </p:nvPr>
        </p:nvGraphicFramePr>
        <p:xfrm>
          <a:off x="276225" y="891116"/>
          <a:ext cx="11630026" cy="5283200"/>
        </p:xfrm>
        <a:graphic>
          <a:graphicData uri="http://schemas.openxmlformats.org/drawingml/2006/table">
            <a:tbl>
              <a:tblPr firstRow="1" bandRow="1">
                <a:tableStyleId>{5C22544A-7EE6-4342-B048-85BDC9FD1C3A}</a:tableStyleId>
              </a:tblPr>
              <a:tblGrid>
                <a:gridCol w="5815013">
                  <a:extLst>
                    <a:ext uri="{9D8B030D-6E8A-4147-A177-3AD203B41FA5}">
                      <a16:colId xmlns:a16="http://schemas.microsoft.com/office/drawing/2014/main" val="1364359936"/>
                    </a:ext>
                  </a:extLst>
                </a:gridCol>
                <a:gridCol w="5815013">
                  <a:extLst>
                    <a:ext uri="{9D8B030D-6E8A-4147-A177-3AD203B41FA5}">
                      <a16:colId xmlns:a16="http://schemas.microsoft.com/office/drawing/2014/main" val="966854575"/>
                    </a:ext>
                  </a:extLst>
                </a:gridCol>
              </a:tblGrid>
              <a:tr h="370840">
                <a:tc>
                  <a:txBody>
                    <a:bodyPr/>
                    <a:lstStyle/>
                    <a:p>
                      <a:r>
                        <a:rPr lang="en-US" dirty="0"/>
                        <a:t>Guest Speaker</a:t>
                      </a:r>
                    </a:p>
                  </a:txBody>
                  <a:tcPr/>
                </a:tc>
                <a:tc>
                  <a:txBody>
                    <a:bodyPr/>
                    <a:lstStyle/>
                    <a:p>
                      <a:r>
                        <a:rPr lang="en-US" dirty="0"/>
                        <a:t>Topics Discussed</a:t>
                      </a:r>
                    </a:p>
                  </a:txBody>
                  <a:tcPr/>
                </a:tc>
                <a:extLst>
                  <a:ext uri="{0D108BD9-81ED-4DB2-BD59-A6C34878D82A}">
                    <a16:rowId xmlns:a16="http://schemas.microsoft.com/office/drawing/2014/main" val="28261134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Kirk Boone</a:t>
                      </a:r>
                      <a:r>
                        <a:rPr lang="en-US" sz="1600" dirty="0"/>
                        <a:t>, Professor in Public Finance and Government with the UNC School of Government</a:t>
                      </a:r>
                    </a:p>
                  </a:txBody>
                  <a:tcPr/>
                </a:tc>
                <a:tc>
                  <a:txBody>
                    <a:bodyPr/>
                    <a:lstStyle/>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Role and responsibility of the assessor</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Property appraisal methodology and standards</a:t>
                      </a:r>
                      <a:endParaRPr lang="en-US" sz="1600" dirty="0"/>
                    </a:p>
                  </a:txBody>
                  <a:tcPr/>
                </a:tc>
                <a:extLst>
                  <a:ext uri="{0D108BD9-81ED-4DB2-BD59-A6C34878D82A}">
                    <a16:rowId xmlns:a16="http://schemas.microsoft.com/office/drawing/2014/main" val="15247529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Chris McLaughlin</a:t>
                      </a:r>
                      <a:r>
                        <a:rPr lang="en-US" sz="1600" dirty="0"/>
                        <a:t>, Professor of Public Law and Government with the UNC School of Government</a:t>
                      </a:r>
                    </a:p>
                  </a:txBody>
                  <a:tcPr/>
                </a:tc>
                <a:tc>
                  <a:txBody>
                    <a:bodyPr/>
                    <a:lstStyle/>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State Law governing the property appraisal process</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What local governments can and cannot do</a:t>
                      </a:r>
                      <a:endParaRPr lang="en-US" sz="1600" dirty="0"/>
                    </a:p>
                  </a:txBody>
                  <a:tcPr/>
                </a:tc>
                <a:extLst>
                  <a:ext uri="{0D108BD9-81ED-4DB2-BD59-A6C34878D82A}">
                    <a16:rowId xmlns:a16="http://schemas.microsoft.com/office/drawing/2014/main" val="27796196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Dr. Dwight Mullen</a:t>
                      </a:r>
                      <a:r>
                        <a:rPr lang="en-US" sz="1600" dirty="0"/>
                        <a:t>, Professor Emeritus UNCA</a:t>
                      </a:r>
                    </a:p>
                  </a:txBody>
                  <a:tcPr/>
                </a:tc>
                <a:tc>
                  <a:txBody>
                    <a:bodyPr/>
                    <a:lstStyle/>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History of black homeownership in Buncombe County</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The impact of public policy decisions, and their negative outcomes for underserved populations</a:t>
                      </a:r>
                      <a:endParaRPr lang="en-US" sz="1600" dirty="0"/>
                    </a:p>
                  </a:txBody>
                  <a:tcPr/>
                </a:tc>
                <a:extLst>
                  <a:ext uri="{0D108BD9-81ED-4DB2-BD59-A6C34878D82A}">
                    <a16:rowId xmlns:a16="http://schemas.microsoft.com/office/drawing/2014/main" val="73883544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Larry Clark</a:t>
                      </a:r>
                      <a:r>
                        <a:rPr lang="en-US" sz="1600" dirty="0"/>
                        <a:t>, Director of Strategic Initiatives with the International Association of Assessing Officers</a:t>
                      </a:r>
                    </a:p>
                  </a:txBody>
                  <a:tcPr/>
                </a:tc>
                <a:tc>
                  <a:txBody>
                    <a:bodyPr/>
                    <a:lstStyle/>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Data which an assessor must consider</a:t>
                      </a:r>
                    </a:p>
                    <a:p>
                      <a:pPr marL="285750" lvl="0" indent="-285750">
                        <a:buFont typeface="Arial" panose="020B0604020202020204" pitchFamily="34" charset="0"/>
                        <a:buChar char="•"/>
                      </a:pPr>
                      <a:r>
                        <a:rPr lang="en-US" sz="1600" kern="1200" dirty="0">
                          <a:solidFill>
                            <a:schemeClr val="dk1"/>
                          </a:solidFill>
                          <a:effectLst/>
                          <a:latin typeface="+mn-lt"/>
                          <a:ea typeface="+mn-ea"/>
                          <a:cs typeface="+mn-cs"/>
                        </a:rPr>
                        <a:t>Why is the data important?</a:t>
                      </a:r>
                    </a:p>
                    <a:p>
                      <a:pPr marL="285750" indent="-285750">
                        <a:buFont typeface="Arial" panose="020B0604020202020204" pitchFamily="34" charset="0"/>
                        <a:buChar char="•"/>
                      </a:pPr>
                      <a:r>
                        <a:rPr lang="en-US" sz="1600" kern="1200" dirty="0">
                          <a:solidFill>
                            <a:schemeClr val="dk1"/>
                          </a:solidFill>
                          <a:effectLst/>
                          <a:latin typeface="+mn-lt"/>
                          <a:ea typeface="+mn-ea"/>
                          <a:cs typeface="+mn-cs"/>
                        </a:rPr>
                        <a:t>How the data tells the story</a:t>
                      </a:r>
                      <a:endParaRPr lang="en-US" sz="1600" dirty="0"/>
                    </a:p>
                  </a:txBody>
                  <a:tcPr/>
                </a:tc>
                <a:extLst>
                  <a:ext uri="{0D108BD9-81ED-4DB2-BD59-A6C34878D82A}">
                    <a16:rowId xmlns:a16="http://schemas.microsoft.com/office/drawing/2014/main" val="208937978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Tom Tveidt</a:t>
                      </a:r>
                      <a:r>
                        <a:rPr lang="en-US" sz="1600" dirty="0"/>
                        <a:t>, Principal Syneva Economics</a:t>
                      </a:r>
                    </a:p>
                  </a:txBody>
                  <a:tcPr/>
                </a:tc>
                <a:tc>
                  <a:txBody>
                    <a:bodyPr/>
                    <a:lstStyle/>
                    <a:p>
                      <a:pPr marL="285750" indent="-285750">
                        <a:buFont typeface="Arial" panose="020B0604020202020204" pitchFamily="34" charset="0"/>
                        <a:buChar char="•"/>
                      </a:pPr>
                      <a:r>
                        <a:rPr lang="en-US" sz="1600" dirty="0"/>
                        <a:t>Presented the findings of his study on the outcomes of the appraisal process</a:t>
                      </a:r>
                    </a:p>
                  </a:txBody>
                  <a:tcPr/>
                </a:tc>
                <a:extLst>
                  <a:ext uri="{0D108BD9-81ED-4DB2-BD59-A6C34878D82A}">
                    <a16:rowId xmlns:a16="http://schemas.microsoft.com/office/drawing/2014/main" val="15687516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Joe Minicozzi</a:t>
                      </a:r>
                      <a:r>
                        <a:rPr lang="en-US" sz="1600" dirty="0"/>
                        <a:t>, Principal Urban3</a:t>
                      </a:r>
                    </a:p>
                  </a:txBody>
                  <a:tcPr/>
                </a:tc>
                <a:tc>
                  <a:txBody>
                    <a:bodyPr/>
                    <a:lstStyle/>
                    <a:p>
                      <a:pPr marL="285750" indent="-285750">
                        <a:buFont typeface="Arial" panose="020B0604020202020204" pitchFamily="34" charset="0"/>
                        <a:buChar char="•"/>
                      </a:pPr>
                      <a:r>
                        <a:rPr lang="en-US" sz="1600" dirty="0"/>
                        <a:t>Shared the presentation that he made to the Commissioners in April 2021</a:t>
                      </a:r>
                    </a:p>
                  </a:txBody>
                  <a:tcPr/>
                </a:tc>
                <a:extLst>
                  <a:ext uri="{0D108BD9-81ED-4DB2-BD59-A6C34878D82A}">
                    <a16:rowId xmlns:a16="http://schemas.microsoft.com/office/drawing/2014/main" val="20475456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Rachel Edens</a:t>
                      </a:r>
                      <a:r>
                        <a:rPr lang="en-US" sz="1600" b="0" dirty="0"/>
                        <a:t>, Buncombe County Chief Equity &amp; Human Rights Officer</a:t>
                      </a:r>
                    </a:p>
                  </a:txBody>
                  <a:tcPr/>
                </a:tc>
                <a:tc>
                  <a:txBody>
                    <a:bodyPr/>
                    <a:lstStyle/>
                    <a:p>
                      <a:pPr marL="285750" indent="-285750">
                        <a:buFont typeface="Arial" panose="020B0604020202020204" pitchFamily="34" charset="0"/>
                        <a:buChar char="•"/>
                      </a:pPr>
                      <a:r>
                        <a:rPr lang="en-US" sz="1600" dirty="0"/>
                        <a:t>Racial Equity Action Plan overview</a:t>
                      </a:r>
                    </a:p>
                    <a:p>
                      <a:pPr marL="285750" indent="-285750">
                        <a:buFont typeface="Arial" panose="020B0604020202020204" pitchFamily="34" charset="0"/>
                        <a:buChar char="•"/>
                      </a:pPr>
                      <a:r>
                        <a:rPr lang="en-US" sz="1600" dirty="0"/>
                        <a:t>Developing recommendations with equity considerations</a:t>
                      </a:r>
                    </a:p>
                  </a:txBody>
                  <a:tcPr/>
                </a:tc>
                <a:extLst>
                  <a:ext uri="{0D108BD9-81ED-4DB2-BD59-A6C34878D82A}">
                    <a16:rowId xmlns:a16="http://schemas.microsoft.com/office/drawing/2014/main" val="13463780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Keith Miller, </a:t>
                      </a:r>
                      <a:r>
                        <a:rPr lang="en-US" sz="1600" b="0" dirty="0"/>
                        <a:t>Buncombe County Property Assessment Officer</a:t>
                      </a:r>
                    </a:p>
                  </a:txBody>
                  <a:tcPr/>
                </a:tc>
                <a:tc>
                  <a:txBody>
                    <a:bodyPr/>
                    <a:lstStyle/>
                    <a:p>
                      <a:pPr marL="285750" indent="-285750">
                        <a:buFont typeface="Arial" panose="020B0604020202020204" pitchFamily="34" charset="0"/>
                        <a:buChar char="•"/>
                      </a:pPr>
                      <a:r>
                        <a:rPr lang="en-US" sz="1600" dirty="0"/>
                        <a:t>An overview of the assessment process in Buncombe County</a:t>
                      </a:r>
                    </a:p>
                  </a:txBody>
                  <a:tcPr/>
                </a:tc>
                <a:extLst>
                  <a:ext uri="{0D108BD9-81ED-4DB2-BD59-A6C34878D82A}">
                    <a16:rowId xmlns:a16="http://schemas.microsoft.com/office/drawing/2014/main" val="3777699033"/>
                  </a:ext>
                </a:extLst>
              </a:tr>
            </a:tbl>
          </a:graphicData>
        </a:graphic>
      </p:graphicFrame>
    </p:spTree>
    <p:extLst>
      <p:ext uri="{BB962C8B-B14F-4D97-AF65-F5344CB8AC3E}">
        <p14:creationId xmlns:p14="http://schemas.microsoft.com/office/powerpoint/2010/main" val="367341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A6-1FCF-A14E-87CB-1670A9D31EFC}"/>
              </a:ext>
            </a:extLst>
          </p:cNvPr>
          <p:cNvSpPr>
            <a:spLocks noGrp="1"/>
          </p:cNvSpPr>
          <p:nvPr>
            <p:ph type="title"/>
          </p:nvPr>
        </p:nvSpPr>
        <p:spPr/>
        <p:txBody>
          <a:bodyPr/>
          <a:lstStyle/>
          <a:p>
            <a:r>
              <a:rPr lang="en-US" dirty="0"/>
              <a:t>Addressing the Resolution Items</a:t>
            </a:r>
          </a:p>
        </p:txBody>
      </p:sp>
      <p:sp>
        <p:nvSpPr>
          <p:cNvPr id="3" name="Content Placeholder 2">
            <a:extLst>
              <a:ext uri="{FF2B5EF4-FFF2-40B4-BE49-F238E27FC236}">
                <a16:creationId xmlns:a16="http://schemas.microsoft.com/office/drawing/2014/main" id="{738890E3-4351-BA4D-BE42-8380D55ABC4F}"/>
              </a:ext>
            </a:extLst>
          </p:cNvPr>
          <p:cNvSpPr>
            <a:spLocks noGrp="1"/>
          </p:cNvSpPr>
          <p:nvPr>
            <p:ph idx="1"/>
          </p:nvPr>
        </p:nvSpPr>
        <p:spPr>
          <a:xfrm>
            <a:off x="789516" y="1482141"/>
            <a:ext cx="10515600" cy="4293017"/>
          </a:xfrm>
        </p:spPr>
        <p:txBody>
          <a:bodyPr>
            <a:normAutofit lnSpcReduction="10000"/>
          </a:bodyPr>
          <a:lstStyle/>
          <a:p>
            <a:pPr marL="0" indent="0">
              <a:lnSpc>
                <a:spcPct val="150000"/>
              </a:lnSpc>
              <a:buNone/>
            </a:pPr>
            <a:r>
              <a:rPr lang="en-US" sz="2000" dirty="0"/>
              <a:t>WHEREAS, the goals of this committee would align with the County's Racial Equity Action Plan, including: </a:t>
            </a:r>
          </a:p>
          <a:p>
            <a:pPr marL="457200" indent="-457200">
              <a:buAutoNum type="arabicPeriod"/>
            </a:pPr>
            <a:r>
              <a:rPr lang="en-US" sz="2000" dirty="0"/>
              <a:t>to identify citizen concerns,   </a:t>
            </a:r>
          </a:p>
          <a:p>
            <a:pPr lvl="1"/>
            <a:r>
              <a:rPr lang="en-US" sz="1800" dirty="0"/>
              <a:t>This was achieved via the community survey that the CAPE team administered</a:t>
            </a:r>
          </a:p>
          <a:p>
            <a:pPr lvl="2">
              <a:buFont typeface="Wingdings" panose="05000000000000000000" pitchFamily="2" charset="2"/>
              <a:buChar char="§"/>
            </a:pPr>
            <a:r>
              <a:rPr lang="en-US" sz="1800" dirty="0"/>
              <a:t>1200+ respondents that provided 500+ comments</a:t>
            </a:r>
          </a:p>
          <a:p>
            <a:pPr lvl="1"/>
            <a:r>
              <a:rPr lang="en-US" sz="1800" dirty="0"/>
              <a:t>Providing opportunities for public comment during meetings also allowed the Committee to hear and understand the community’s concerns </a:t>
            </a:r>
          </a:p>
          <a:p>
            <a:pPr marL="457200" indent="-457200">
              <a:buAutoNum type="arabicPeriod"/>
            </a:pPr>
            <a:r>
              <a:rPr lang="en-US" sz="2000" dirty="0"/>
              <a:t>provide guidance on future assessments, and</a:t>
            </a:r>
          </a:p>
          <a:p>
            <a:pPr lvl="1"/>
            <a:r>
              <a:rPr lang="en-US" sz="1800" dirty="0"/>
              <a:t>The actionable recommendations developed by the Committee provide guidance on enhancing the assessment process</a:t>
            </a:r>
          </a:p>
          <a:p>
            <a:pPr marL="457200" indent="-457200">
              <a:buAutoNum type="arabicPeriod"/>
            </a:pPr>
            <a:r>
              <a:rPr lang="en-US" sz="2000" dirty="0"/>
              <a:t>provide input into equity concerns</a:t>
            </a:r>
          </a:p>
          <a:p>
            <a:pPr lvl="1"/>
            <a:r>
              <a:rPr lang="en-US" sz="1800" dirty="0"/>
              <a:t>The actionable recommendations developed by the Committee were done through an equity lens with County’s Equity Analysis Tool applied to the each of the recommendations</a:t>
            </a:r>
          </a:p>
          <a:p>
            <a:endParaRPr lang="en-US" sz="2400" dirty="0"/>
          </a:p>
          <a:p>
            <a:endParaRPr lang="en-US" sz="2400" b="1" dirty="0"/>
          </a:p>
        </p:txBody>
      </p:sp>
    </p:spTree>
    <p:extLst>
      <p:ext uri="{BB962C8B-B14F-4D97-AF65-F5344CB8AC3E}">
        <p14:creationId xmlns:p14="http://schemas.microsoft.com/office/powerpoint/2010/main" val="990919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A6-1FCF-A14E-87CB-1670A9D31EFC}"/>
              </a:ext>
            </a:extLst>
          </p:cNvPr>
          <p:cNvSpPr>
            <a:spLocks noGrp="1"/>
          </p:cNvSpPr>
          <p:nvPr>
            <p:ph type="title"/>
          </p:nvPr>
        </p:nvSpPr>
        <p:spPr>
          <a:xfrm>
            <a:off x="838200" y="-34835"/>
            <a:ext cx="10515600" cy="800100"/>
          </a:xfrm>
        </p:spPr>
        <p:txBody>
          <a:bodyPr/>
          <a:lstStyle/>
          <a:p>
            <a:r>
              <a:rPr lang="en-US" dirty="0"/>
              <a:t>Committee Recommendations</a:t>
            </a:r>
          </a:p>
        </p:txBody>
      </p:sp>
      <p:graphicFrame>
        <p:nvGraphicFramePr>
          <p:cNvPr id="7" name="Table 7">
            <a:extLst>
              <a:ext uri="{FF2B5EF4-FFF2-40B4-BE49-F238E27FC236}">
                <a16:creationId xmlns:a16="http://schemas.microsoft.com/office/drawing/2014/main" id="{83252D26-22A8-4EFA-B17E-C77692D80078}"/>
              </a:ext>
            </a:extLst>
          </p:cNvPr>
          <p:cNvGraphicFramePr>
            <a:graphicFrameLocks noGrp="1"/>
          </p:cNvGraphicFramePr>
          <p:nvPr>
            <p:extLst>
              <p:ext uri="{D42A27DB-BD31-4B8C-83A1-F6EECF244321}">
                <p14:modId xmlns:p14="http://schemas.microsoft.com/office/powerpoint/2010/main" val="2739521609"/>
              </p:ext>
            </p:extLst>
          </p:nvPr>
        </p:nvGraphicFramePr>
        <p:xfrm>
          <a:off x="300038" y="1043935"/>
          <a:ext cx="11591924" cy="4785360"/>
        </p:xfrm>
        <a:graphic>
          <a:graphicData uri="http://schemas.openxmlformats.org/drawingml/2006/table">
            <a:tbl>
              <a:tblPr firstRow="1" bandRow="1">
                <a:tableStyleId>{5C22544A-7EE6-4342-B048-85BDC9FD1C3A}</a:tableStyleId>
              </a:tblPr>
              <a:tblGrid>
                <a:gridCol w="1608275">
                  <a:extLst>
                    <a:ext uri="{9D8B030D-6E8A-4147-A177-3AD203B41FA5}">
                      <a16:colId xmlns:a16="http://schemas.microsoft.com/office/drawing/2014/main" val="2238408002"/>
                    </a:ext>
                  </a:extLst>
                </a:gridCol>
                <a:gridCol w="5089253">
                  <a:extLst>
                    <a:ext uri="{9D8B030D-6E8A-4147-A177-3AD203B41FA5}">
                      <a16:colId xmlns:a16="http://schemas.microsoft.com/office/drawing/2014/main" val="2991628724"/>
                    </a:ext>
                  </a:extLst>
                </a:gridCol>
                <a:gridCol w="2546484">
                  <a:extLst>
                    <a:ext uri="{9D8B030D-6E8A-4147-A177-3AD203B41FA5}">
                      <a16:colId xmlns:a16="http://schemas.microsoft.com/office/drawing/2014/main" val="2658101669"/>
                    </a:ext>
                  </a:extLst>
                </a:gridCol>
                <a:gridCol w="2347912">
                  <a:extLst>
                    <a:ext uri="{9D8B030D-6E8A-4147-A177-3AD203B41FA5}">
                      <a16:colId xmlns:a16="http://schemas.microsoft.com/office/drawing/2014/main" val="988791699"/>
                    </a:ext>
                  </a:extLst>
                </a:gridCol>
              </a:tblGrid>
              <a:tr h="639895">
                <a:tc>
                  <a:txBody>
                    <a:bodyPr/>
                    <a:lstStyle/>
                    <a:p>
                      <a:r>
                        <a:rPr lang="en-US" sz="1600" dirty="0"/>
                        <a:t>Strategic Direction</a:t>
                      </a:r>
                    </a:p>
                  </a:txBody>
                  <a:tcPr anchor="ctr"/>
                </a:tc>
                <a:tc>
                  <a:txBody>
                    <a:bodyPr/>
                    <a:lstStyle/>
                    <a:p>
                      <a:r>
                        <a:rPr lang="en-US" sz="1600" dirty="0"/>
                        <a:t>Actionable Recommendations</a:t>
                      </a:r>
                    </a:p>
                  </a:txBody>
                  <a:tcPr anchor="ctr"/>
                </a:tc>
                <a:tc>
                  <a:txBody>
                    <a:bodyPr/>
                    <a:lstStyle/>
                    <a:p>
                      <a:pPr algn="ctr"/>
                      <a:r>
                        <a:rPr lang="en-US" sz="1600" dirty="0"/>
                        <a:t>Next Steps / Actions Required</a:t>
                      </a:r>
                    </a:p>
                  </a:txBody>
                  <a:tcPr anchor="ctr"/>
                </a:tc>
                <a:tc>
                  <a:txBody>
                    <a:bodyPr/>
                    <a:lstStyle/>
                    <a:p>
                      <a:pPr algn="ctr"/>
                      <a:r>
                        <a:rPr lang="en-US" sz="1600" dirty="0"/>
                        <a:t>Time to Implement:</a:t>
                      </a:r>
                    </a:p>
                    <a:p>
                      <a:pPr algn="ctr"/>
                      <a:r>
                        <a:rPr lang="en-US" sz="1600" dirty="0"/>
                        <a:t>Short (1-6 mo’s), Med. (7-12 mo’s), Long (12+ mo’s)</a:t>
                      </a:r>
                    </a:p>
                  </a:txBody>
                  <a:tcPr anchor="ctr"/>
                </a:tc>
                <a:extLst>
                  <a:ext uri="{0D108BD9-81ED-4DB2-BD59-A6C34878D82A}">
                    <a16:rowId xmlns:a16="http://schemas.microsoft.com/office/drawing/2014/main" val="2534054669"/>
                  </a:ext>
                </a:extLst>
              </a:tr>
              <a:tr h="333800">
                <a:tc rowSpan="3">
                  <a:txBody>
                    <a:bodyPr/>
                    <a:lstStyle/>
                    <a:p>
                      <a:r>
                        <a:rPr lang="en-US" sz="1600" dirty="0">
                          <a:latin typeface="Arial" panose="020B0604020202020204" pitchFamily="34" charset="0"/>
                          <a:cs typeface="Arial" panose="020B0604020202020204" pitchFamily="34" charset="0"/>
                        </a:rPr>
                        <a:t>Develop assessment policies to optimize tax revenue</a:t>
                      </a:r>
                    </a:p>
                  </a:txBody>
                  <a:tcPr anchor="ctr"/>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Differentiate short-term rentals, investments and/or secondary home’s assessment approach from that of single-family homes used as primary residence</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Arial" panose="020B0604020202020204" pitchFamily="34" charset="0"/>
                          <a:ea typeface="+mn-ea"/>
                          <a:cs typeface="Arial" panose="020B0604020202020204" pitchFamily="34" charset="0"/>
                        </a:rPr>
                        <a:t>Collaborate with County planning, County legal, NCDOR, and UNC-SOG to determine best policy</a:t>
                      </a:r>
                    </a:p>
                  </a:txBody>
                  <a:tcPr anchor="ctr"/>
                </a:tc>
                <a:tc>
                  <a:txBody>
                    <a:bodyPr/>
                    <a:lstStyle/>
                    <a:p>
                      <a:pPr algn="ctr"/>
                      <a:r>
                        <a:rPr lang="en-US" sz="1600" dirty="0">
                          <a:latin typeface="Arial" panose="020B0604020202020204" pitchFamily="34" charset="0"/>
                          <a:cs typeface="Arial" panose="020B0604020202020204" pitchFamily="34" charset="0"/>
                        </a:rPr>
                        <a:t>Long Term</a:t>
                      </a:r>
                    </a:p>
                  </a:txBody>
                  <a:tcPr anchor="ctr"/>
                </a:tc>
                <a:extLst>
                  <a:ext uri="{0D108BD9-81ED-4DB2-BD59-A6C34878D82A}">
                    <a16:rowId xmlns:a16="http://schemas.microsoft.com/office/drawing/2014/main" val="4208093809"/>
                  </a:ext>
                </a:extLst>
              </a:tr>
              <a:tr h="238550">
                <a:tc vMerge="1">
                  <a:txBody>
                    <a:bodyPr/>
                    <a:lstStyle/>
                    <a:p>
                      <a:endParaRPr lang="en-US" dirty="0"/>
                    </a:p>
                  </a:txBody>
                  <a:tcPr/>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Allocate short-term rental revenue to fund HHS Homeowner Grant Program</a:t>
                      </a:r>
                      <a:endParaRPr lang="en-US" sz="160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Dependent on outcome of recommendation above</a:t>
                      </a:r>
                    </a:p>
                  </a:txBody>
                  <a:tcPr anchor="ctr"/>
                </a:tc>
                <a:tc>
                  <a:txBody>
                    <a:bodyPr/>
                    <a:lstStyle/>
                    <a:p>
                      <a:pPr algn="ctr"/>
                      <a:r>
                        <a:rPr lang="en-US" sz="1600" dirty="0">
                          <a:latin typeface="Arial" panose="020B0604020202020204" pitchFamily="34" charset="0"/>
                          <a:cs typeface="Arial" panose="020B0604020202020204" pitchFamily="34" charset="0"/>
                        </a:rPr>
                        <a:t>Long Term</a:t>
                      </a:r>
                    </a:p>
                  </a:txBody>
                  <a:tcPr anchor="ctr"/>
                </a:tc>
                <a:extLst>
                  <a:ext uri="{0D108BD9-81ED-4DB2-BD59-A6C34878D82A}">
                    <a16:rowId xmlns:a16="http://schemas.microsoft.com/office/drawing/2014/main" val="2445956490"/>
                  </a:ext>
                </a:extLst>
              </a:tr>
              <a:tr h="152825">
                <a:tc vMerge="1">
                  <a:txBody>
                    <a:bodyPr/>
                    <a:lstStyle/>
                    <a:p>
                      <a:endParaRPr lang="en-US" dirty="0"/>
                    </a:p>
                  </a:txBody>
                  <a:tcPr/>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Focus lobbying efforts to increase revenue streams </a:t>
                      </a:r>
                      <a:r>
                        <a:rPr lang="en-US" sz="1600" kern="1200" dirty="0">
                          <a:solidFill>
                            <a:schemeClr val="tx1"/>
                          </a:solidFill>
                          <a:effectLst/>
                          <a:latin typeface="Arial" panose="020B0604020202020204" pitchFamily="34" charset="0"/>
                          <a:ea typeface="+mn-ea"/>
                          <a:cs typeface="Arial" panose="020B0604020202020204" pitchFamily="34" charset="0"/>
                        </a:rPr>
                        <a:t>(supports the two above)</a:t>
                      </a:r>
                      <a:endParaRPr lang="en-US" sz="1600" dirty="0">
                        <a:solidFill>
                          <a:schemeClr val="tx1"/>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Will require lobbying resources</a:t>
                      </a:r>
                    </a:p>
                  </a:txBody>
                  <a:tcPr anchor="ctr"/>
                </a:tc>
                <a:tc>
                  <a:txBody>
                    <a:bodyPr/>
                    <a:lstStyle/>
                    <a:p>
                      <a:pPr algn="ctr"/>
                      <a:r>
                        <a:rPr lang="en-US" sz="1600" dirty="0">
                          <a:latin typeface="Arial" panose="020B0604020202020204" pitchFamily="34" charset="0"/>
                          <a:cs typeface="Arial" panose="020B0604020202020204" pitchFamily="34" charset="0"/>
                        </a:rPr>
                        <a:t>Long Term</a:t>
                      </a:r>
                    </a:p>
                  </a:txBody>
                  <a:tcPr anchor="ctr"/>
                </a:tc>
                <a:extLst>
                  <a:ext uri="{0D108BD9-81ED-4DB2-BD59-A6C34878D82A}">
                    <a16:rowId xmlns:a16="http://schemas.microsoft.com/office/drawing/2014/main" val="2716927593"/>
                  </a:ext>
                </a:extLst>
              </a:tr>
              <a:tr h="398810">
                <a:tc rowSpan="3">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Increase Capacity in Assessment Department</a:t>
                      </a:r>
                      <a:endParaRPr lang="en-US" sz="1600" dirty="0">
                        <a:latin typeface="Arial" panose="020B0604020202020204" pitchFamily="34" charset="0"/>
                        <a:cs typeface="Arial" panose="020B0604020202020204" pitchFamily="34" charset="0"/>
                      </a:endParaRPr>
                    </a:p>
                  </a:txBody>
                  <a:tcPr anchor="ctr">
                    <a:solidFill>
                      <a:srgbClr val="E7F1FA"/>
                    </a:solidFill>
                  </a:tcPr>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Develop process to correct the percentage of properties with incorrect attributes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Conduct relist and / or community outreach mailer</a:t>
                      </a:r>
                    </a:p>
                  </a:txBody>
                  <a:tcPr anchor="ct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Medium Term</a:t>
                      </a:r>
                    </a:p>
                  </a:txBody>
                  <a:tcPr marL="68580" marR="68580" marT="0" marB="0" anchor="ctr"/>
                </a:tc>
                <a:extLst>
                  <a:ext uri="{0D108BD9-81ED-4DB2-BD59-A6C34878D82A}">
                    <a16:rowId xmlns:a16="http://schemas.microsoft.com/office/drawing/2014/main" val="2776409960"/>
                  </a:ext>
                </a:extLst>
              </a:tr>
              <a:tr h="260559">
                <a:tc vMerge="1">
                  <a:txBody>
                    <a:bodyPr/>
                    <a:lstStyle/>
                    <a:p>
                      <a:endParaRPr lang="en-US" sz="1200" dirty="0">
                        <a:latin typeface="Arial" panose="020B0604020202020204" pitchFamily="34" charset="0"/>
                        <a:cs typeface="Arial" panose="020B0604020202020204" pitchFamily="34" charset="0"/>
                      </a:endParaRPr>
                    </a:p>
                  </a:txBody>
                  <a:tcPr/>
                </a:tc>
                <a:tc>
                  <a:txBody>
                    <a:bodyPr/>
                    <a:lstStyle/>
                    <a:p>
                      <a:pPr marL="0" marR="0">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Increase frequency of property re-assessments (every 2-3 years)</a:t>
                      </a:r>
                    </a:p>
                  </a:txBody>
                  <a:tcPr marL="68580" marR="68580" marT="0" marB="0" anchor="ctr"/>
                </a:tc>
                <a:tc>
                  <a:txBody>
                    <a:bodyPr/>
                    <a:lstStyle/>
                    <a:p>
                      <a:pPr algn="ctr"/>
                      <a:r>
                        <a:rPr lang="en-US" sz="1600" dirty="0">
                          <a:latin typeface="Arial" panose="020B0604020202020204" pitchFamily="34" charset="0"/>
                          <a:cs typeface="Arial" panose="020B0604020202020204" pitchFamily="34" charset="0"/>
                        </a:rPr>
                        <a:t>Establish dedicated reappraisal team</a:t>
                      </a:r>
                    </a:p>
                  </a:txBody>
                  <a:tcPr anchor="ct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Long Term</a:t>
                      </a:r>
                    </a:p>
                  </a:txBody>
                  <a:tcPr marL="68580" marR="68580" marT="0" marB="0" anchor="ctr"/>
                </a:tc>
                <a:extLst>
                  <a:ext uri="{0D108BD9-81ED-4DB2-BD59-A6C34878D82A}">
                    <a16:rowId xmlns:a16="http://schemas.microsoft.com/office/drawing/2014/main" val="1483100835"/>
                  </a:ext>
                </a:extLst>
              </a:tr>
              <a:tr h="278491">
                <a:tc v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600" kern="1200" dirty="0">
                          <a:solidFill>
                            <a:schemeClr val="dk1"/>
                          </a:solidFill>
                          <a:effectLst/>
                          <a:latin typeface="Arial" panose="020B0604020202020204" pitchFamily="34" charset="0"/>
                          <a:ea typeface="+mn-ea"/>
                          <a:cs typeface="Arial" panose="020B0604020202020204" pitchFamily="34" charset="0"/>
                        </a:rPr>
                        <a:t>Develop key metrics to trigger increase in staff</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Currently in place</a:t>
                      </a:r>
                    </a:p>
                  </a:txBody>
                  <a:tcPr anchor="ctr"/>
                </a:tc>
                <a:tc>
                  <a:txBody>
                    <a:bodyPr/>
                    <a:lstStyle/>
                    <a:p>
                      <a:pPr marL="0" marR="0" algn="ctr">
                        <a:lnSpc>
                          <a:spcPct val="107000"/>
                        </a:lnSpc>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Short Term</a:t>
                      </a:r>
                    </a:p>
                  </a:txBody>
                  <a:tcPr marL="68580" marR="68580" marT="0" marB="0" anchor="ctr"/>
                </a:tc>
                <a:extLst>
                  <a:ext uri="{0D108BD9-81ED-4DB2-BD59-A6C34878D82A}">
                    <a16:rowId xmlns:a16="http://schemas.microsoft.com/office/drawing/2014/main" val="2640728976"/>
                  </a:ext>
                </a:extLst>
              </a:tr>
            </a:tbl>
          </a:graphicData>
        </a:graphic>
      </p:graphicFrame>
    </p:spTree>
    <p:extLst>
      <p:ext uri="{BB962C8B-B14F-4D97-AF65-F5344CB8AC3E}">
        <p14:creationId xmlns:p14="http://schemas.microsoft.com/office/powerpoint/2010/main" val="267345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A6-1FCF-A14E-87CB-1670A9D31EFC}"/>
              </a:ext>
            </a:extLst>
          </p:cNvPr>
          <p:cNvSpPr>
            <a:spLocks noGrp="1"/>
          </p:cNvSpPr>
          <p:nvPr>
            <p:ph type="title"/>
          </p:nvPr>
        </p:nvSpPr>
        <p:spPr>
          <a:xfrm>
            <a:off x="838200" y="10885"/>
            <a:ext cx="10515600" cy="800100"/>
          </a:xfrm>
        </p:spPr>
        <p:txBody>
          <a:bodyPr/>
          <a:lstStyle/>
          <a:p>
            <a:r>
              <a:rPr lang="en-US" dirty="0"/>
              <a:t>Committee Recommendations (cont.)</a:t>
            </a:r>
          </a:p>
        </p:txBody>
      </p:sp>
      <p:graphicFrame>
        <p:nvGraphicFramePr>
          <p:cNvPr id="7" name="Table 7">
            <a:extLst>
              <a:ext uri="{FF2B5EF4-FFF2-40B4-BE49-F238E27FC236}">
                <a16:creationId xmlns:a16="http://schemas.microsoft.com/office/drawing/2014/main" id="{83252D26-22A8-4EFA-B17E-C77692D80078}"/>
              </a:ext>
            </a:extLst>
          </p:cNvPr>
          <p:cNvGraphicFramePr>
            <a:graphicFrameLocks noGrp="1"/>
          </p:cNvGraphicFramePr>
          <p:nvPr>
            <p:extLst>
              <p:ext uri="{D42A27DB-BD31-4B8C-83A1-F6EECF244321}">
                <p14:modId xmlns:p14="http://schemas.microsoft.com/office/powerpoint/2010/main" val="936596975"/>
              </p:ext>
            </p:extLst>
          </p:nvPr>
        </p:nvGraphicFramePr>
        <p:xfrm>
          <a:off x="300038" y="1055365"/>
          <a:ext cx="11591924" cy="4785360"/>
        </p:xfrm>
        <a:graphic>
          <a:graphicData uri="http://schemas.openxmlformats.org/drawingml/2006/table">
            <a:tbl>
              <a:tblPr firstRow="1" bandRow="1">
                <a:tableStyleId>{5C22544A-7EE6-4342-B048-85BDC9FD1C3A}</a:tableStyleId>
              </a:tblPr>
              <a:tblGrid>
                <a:gridCol w="1608275">
                  <a:extLst>
                    <a:ext uri="{9D8B030D-6E8A-4147-A177-3AD203B41FA5}">
                      <a16:colId xmlns:a16="http://schemas.microsoft.com/office/drawing/2014/main" val="2238408002"/>
                    </a:ext>
                  </a:extLst>
                </a:gridCol>
                <a:gridCol w="5359179">
                  <a:extLst>
                    <a:ext uri="{9D8B030D-6E8A-4147-A177-3AD203B41FA5}">
                      <a16:colId xmlns:a16="http://schemas.microsoft.com/office/drawing/2014/main" val="2991628724"/>
                    </a:ext>
                  </a:extLst>
                </a:gridCol>
                <a:gridCol w="2219408">
                  <a:extLst>
                    <a:ext uri="{9D8B030D-6E8A-4147-A177-3AD203B41FA5}">
                      <a16:colId xmlns:a16="http://schemas.microsoft.com/office/drawing/2014/main" val="2658101669"/>
                    </a:ext>
                  </a:extLst>
                </a:gridCol>
                <a:gridCol w="2405062">
                  <a:extLst>
                    <a:ext uri="{9D8B030D-6E8A-4147-A177-3AD203B41FA5}">
                      <a16:colId xmlns:a16="http://schemas.microsoft.com/office/drawing/2014/main" val="988791699"/>
                    </a:ext>
                  </a:extLst>
                </a:gridCol>
              </a:tblGrid>
              <a:tr h="639895">
                <a:tc>
                  <a:txBody>
                    <a:bodyPr/>
                    <a:lstStyle/>
                    <a:p>
                      <a:r>
                        <a:rPr lang="en-US" sz="1600" dirty="0"/>
                        <a:t>Strategic Direction</a:t>
                      </a:r>
                    </a:p>
                  </a:txBody>
                  <a:tcPr anchor="ctr"/>
                </a:tc>
                <a:tc>
                  <a:txBody>
                    <a:bodyPr/>
                    <a:lstStyle/>
                    <a:p>
                      <a:r>
                        <a:rPr lang="en-US" sz="1600" dirty="0"/>
                        <a:t>Actionable Recommendations</a:t>
                      </a:r>
                    </a:p>
                  </a:txBody>
                  <a:tcPr anchor="ctr"/>
                </a:tc>
                <a:tc>
                  <a:txBody>
                    <a:bodyPr/>
                    <a:lstStyle/>
                    <a:p>
                      <a:pPr algn="ctr"/>
                      <a:r>
                        <a:rPr lang="en-US" sz="1600" dirty="0"/>
                        <a:t>Next Steps / Actions Required</a:t>
                      </a:r>
                    </a:p>
                  </a:txBody>
                  <a:tcPr anchor="ctr"/>
                </a:tc>
                <a:tc>
                  <a:txBody>
                    <a:bodyPr/>
                    <a:lstStyle/>
                    <a:p>
                      <a:pPr algn="ctr"/>
                      <a:r>
                        <a:rPr lang="en-US" sz="1600" dirty="0"/>
                        <a:t>Time to Implement:</a:t>
                      </a:r>
                    </a:p>
                    <a:p>
                      <a:pPr algn="ctr"/>
                      <a:r>
                        <a:rPr lang="en-US" sz="1600" dirty="0"/>
                        <a:t>Short (1-6 mo’s), Med. (7-12 mo’s), Long (12+ mo’s)</a:t>
                      </a:r>
                    </a:p>
                  </a:txBody>
                  <a:tcPr anchor="ctr"/>
                </a:tc>
                <a:extLst>
                  <a:ext uri="{0D108BD9-81ED-4DB2-BD59-A6C34878D82A}">
                    <a16:rowId xmlns:a16="http://schemas.microsoft.com/office/drawing/2014/main" val="2534054669"/>
                  </a:ext>
                </a:extLst>
              </a:tr>
              <a:tr h="117388">
                <a:tc rowSpan="4">
                  <a:txBody>
                    <a:bodyPr/>
                    <a:lstStyle/>
                    <a:p>
                      <a:r>
                        <a:rPr lang="en-US" sz="1600" dirty="0">
                          <a:latin typeface="Arial" panose="020B0604020202020204" pitchFamily="34" charset="0"/>
                          <a:cs typeface="Arial" panose="020B0604020202020204" pitchFamily="34" charset="0"/>
                        </a:rPr>
                        <a:t>Increase Education &amp; Outreach</a:t>
                      </a:r>
                    </a:p>
                  </a:txBody>
                  <a:tcPr anchor="ctr"/>
                </a:tc>
                <a:tc>
                  <a:txBody>
                    <a:bodyPr/>
                    <a:lstStyle/>
                    <a:p>
                      <a:r>
                        <a:rPr lang="en-US" sz="1600" dirty="0">
                          <a:latin typeface="Arial" panose="020B0604020202020204" pitchFamily="34" charset="0"/>
                          <a:cs typeface="Arial" panose="020B0604020202020204" pitchFamily="34" charset="0"/>
                        </a:rPr>
                        <a:t>Leverage Social Media, Faith-based organizations, and non-profits to engage and educate the community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Need to develop comprehensive communications plan</a:t>
                      </a:r>
                    </a:p>
                  </a:txBody>
                  <a:tcPr anchor="ctr"/>
                </a:tc>
                <a:tc>
                  <a:txBody>
                    <a:bodyPr/>
                    <a:lstStyle/>
                    <a:p>
                      <a:pPr algn="ctr"/>
                      <a:r>
                        <a:rPr lang="en-US" sz="1600" dirty="0">
                          <a:latin typeface="Arial" panose="020B0604020202020204" pitchFamily="34" charset="0"/>
                          <a:cs typeface="Arial" panose="020B0604020202020204" pitchFamily="34" charset="0"/>
                        </a:rPr>
                        <a:t>Medium Term </a:t>
                      </a:r>
                    </a:p>
                  </a:txBody>
                  <a:tcPr anchor="ctr"/>
                </a:tc>
                <a:extLst>
                  <a:ext uri="{0D108BD9-81ED-4DB2-BD59-A6C34878D82A}">
                    <a16:rowId xmlns:a16="http://schemas.microsoft.com/office/drawing/2014/main" val="1509126738"/>
                  </a:ext>
                </a:extLst>
              </a:tr>
              <a:tr h="0">
                <a:tc vMerge="1">
                  <a:txBody>
                    <a:bodyPr/>
                    <a:lstStyle/>
                    <a:p>
                      <a:endParaRPr lang="en-US" sz="11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Provide expert community ambassador to provide education on the appraisal process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Develop project plan with CAPE</a:t>
                      </a:r>
                    </a:p>
                  </a:txBody>
                  <a:tcPr anchor="ctr"/>
                </a:tc>
                <a:tc>
                  <a:txBody>
                    <a:bodyPr/>
                    <a:lstStyle/>
                    <a:p>
                      <a:pPr algn="ctr"/>
                      <a:r>
                        <a:rPr lang="en-US" sz="1600" dirty="0">
                          <a:latin typeface="Arial" panose="020B0604020202020204" pitchFamily="34" charset="0"/>
                          <a:cs typeface="Arial" panose="020B0604020202020204" pitchFamily="34" charset="0"/>
                        </a:rPr>
                        <a:t>Medium term</a:t>
                      </a:r>
                    </a:p>
                  </a:txBody>
                  <a:tcPr anchor="ctr"/>
                </a:tc>
                <a:extLst>
                  <a:ext uri="{0D108BD9-81ED-4DB2-BD59-A6C34878D82A}">
                    <a16:rowId xmlns:a16="http://schemas.microsoft.com/office/drawing/2014/main" val="1052818566"/>
                  </a:ext>
                </a:extLst>
              </a:tr>
              <a:tr h="0">
                <a:tc vMerge="1">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Partner with local board of realtors to provide assistance / education with the assessment and / or appeal process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Identify </a:t>
                      </a:r>
                      <a:r>
                        <a:rPr lang="en-US" sz="1600">
                          <a:latin typeface="Arial" panose="020B0604020202020204" pitchFamily="34" charset="0"/>
                          <a:cs typeface="Arial" panose="020B0604020202020204" pitchFamily="34" charset="0"/>
                        </a:rPr>
                        <a:t>willing volunteers</a:t>
                      </a:r>
                      <a:endParaRPr lang="en-US" sz="1600" dirty="0">
                        <a:latin typeface="Arial" panose="020B0604020202020204" pitchFamily="34" charset="0"/>
                        <a:cs typeface="Arial" panose="020B0604020202020204" pitchFamily="34" charset="0"/>
                      </a:endParaRPr>
                    </a:p>
                  </a:txBody>
                  <a:tcPr anchor="ctr"/>
                </a:tc>
                <a:tc>
                  <a:txBody>
                    <a:bodyPr/>
                    <a:lstStyle/>
                    <a:p>
                      <a:pPr algn="ctr"/>
                      <a:r>
                        <a:rPr lang="en-US" sz="1600" dirty="0">
                          <a:latin typeface="Arial" panose="020B0604020202020204" pitchFamily="34" charset="0"/>
                          <a:cs typeface="Arial" panose="020B0604020202020204" pitchFamily="34" charset="0"/>
                        </a:rPr>
                        <a:t>Long Term</a:t>
                      </a:r>
                    </a:p>
                  </a:txBody>
                  <a:tcPr anchor="ctr"/>
                </a:tc>
                <a:extLst>
                  <a:ext uri="{0D108BD9-81ED-4DB2-BD59-A6C34878D82A}">
                    <a16:rowId xmlns:a16="http://schemas.microsoft.com/office/drawing/2014/main" val="3165607503"/>
                  </a:ext>
                </a:extLst>
              </a:tr>
              <a:tr h="144419">
                <a:tc vMerge="1">
                  <a:txBody>
                    <a:bodyPr/>
                    <a:lstStyle/>
                    <a:p>
                      <a:endParaRPr lang="en-US" sz="11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Reassess limits on exemptions to expand eligibility and participation</a:t>
                      </a:r>
                    </a:p>
                  </a:txBody>
                  <a:tcPr anchor="ctr"/>
                </a:tc>
                <a:tc>
                  <a:txBody>
                    <a:bodyPr/>
                    <a:lstStyle/>
                    <a:p>
                      <a:pPr algn="ctr"/>
                      <a:r>
                        <a:rPr lang="en-US" sz="1600" dirty="0">
                          <a:latin typeface="Arial" panose="020B0604020202020204" pitchFamily="34" charset="0"/>
                          <a:cs typeface="Arial" panose="020B0604020202020204" pitchFamily="34" charset="0"/>
                        </a:rPr>
                        <a:t>Will require legislative change to accomplish</a:t>
                      </a:r>
                    </a:p>
                  </a:txBody>
                  <a:tcPr anchor="ctr"/>
                </a:tc>
                <a:tc>
                  <a:txBody>
                    <a:bodyPr/>
                    <a:lstStyle/>
                    <a:p>
                      <a:pPr algn="ctr"/>
                      <a:r>
                        <a:rPr lang="en-US" sz="1600" dirty="0">
                          <a:latin typeface="Arial" panose="020B0604020202020204" pitchFamily="34" charset="0"/>
                          <a:cs typeface="Arial" panose="020B0604020202020204" pitchFamily="34" charset="0"/>
                        </a:rPr>
                        <a:t>Long Term</a:t>
                      </a:r>
                    </a:p>
                  </a:txBody>
                  <a:tcPr anchor="ctr"/>
                </a:tc>
                <a:extLst>
                  <a:ext uri="{0D108BD9-81ED-4DB2-BD59-A6C34878D82A}">
                    <a16:rowId xmlns:a16="http://schemas.microsoft.com/office/drawing/2014/main" val="3437774547"/>
                  </a:ext>
                </a:extLst>
              </a:tr>
              <a:tr h="132989">
                <a:tc rowSpan="2">
                  <a:txBody>
                    <a:bodyPr/>
                    <a:lstStyle/>
                    <a:p>
                      <a:r>
                        <a:rPr lang="en-US" sz="1600" dirty="0">
                          <a:latin typeface="Arial" panose="020B0604020202020204" pitchFamily="34" charset="0"/>
                          <a:cs typeface="Arial" panose="020B0604020202020204" pitchFamily="34" charset="0"/>
                        </a:rPr>
                        <a:t>Enhance Permitting Compliance</a:t>
                      </a:r>
                    </a:p>
                  </a:txBody>
                  <a:tcPr anchor="ctr"/>
                </a:tc>
                <a:tc>
                  <a:txBody>
                    <a:bodyPr/>
                    <a:lstStyle/>
                    <a:p>
                      <a:r>
                        <a:rPr lang="en-US" sz="1600" dirty="0">
                          <a:latin typeface="Arial" panose="020B0604020202020204" pitchFamily="34" charset="0"/>
                          <a:cs typeface="Arial" panose="020B0604020202020204" pitchFamily="34" charset="0"/>
                        </a:rPr>
                        <a:t>Partner with Real-estate professionals and Builders Association to ensure accurate property attributes are reported by homeowners (enforcement required)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Need to develop comprehensive communications plan</a:t>
                      </a:r>
                    </a:p>
                  </a:txBody>
                  <a:tcPr anchor="ctr"/>
                </a:tc>
                <a:tc>
                  <a:txBody>
                    <a:bodyPr/>
                    <a:lstStyle/>
                    <a:p>
                      <a:pPr algn="ctr"/>
                      <a:r>
                        <a:rPr lang="en-US" sz="1600" dirty="0">
                          <a:latin typeface="Arial" panose="020B0604020202020204" pitchFamily="34" charset="0"/>
                          <a:cs typeface="Arial" panose="020B0604020202020204" pitchFamily="34" charset="0"/>
                        </a:rPr>
                        <a:t>Medium Term</a:t>
                      </a:r>
                    </a:p>
                  </a:txBody>
                  <a:tcPr anchor="ctr"/>
                </a:tc>
                <a:extLst>
                  <a:ext uri="{0D108BD9-81ED-4DB2-BD59-A6C34878D82A}">
                    <a16:rowId xmlns:a16="http://schemas.microsoft.com/office/drawing/2014/main" val="2280885563"/>
                  </a:ext>
                </a:extLst>
              </a:tr>
              <a:tr h="132989">
                <a:tc vMerge="1">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r>
                        <a:rPr lang="en-US" sz="1600" dirty="0">
                          <a:latin typeface="Arial" panose="020B0604020202020204" pitchFamily="34" charset="0"/>
                          <a:cs typeface="Arial" panose="020B0604020202020204" pitchFamily="34" charset="0"/>
                        </a:rPr>
                        <a:t>Enhance internal process for communication between Assessment &amp; Permitting Dept’s</a:t>
                      </a:r>
                    </a:p>
                  </a:txBody>
                  <a:tcPr anchor="ctr"/>
                </a:tc>
                <a:tc>
                  <a:txBody>
                    <a:bodyPr/>
                    <a:lstStyle/>
                    <a:p>
                      <a:pPr algn="ctr"/>
                      <a:r>
                        <a:rPr lang="en-US" sz="1600" dirty="0">
                          <a:latin typeface="Arial" panose="020B0604020202020204" pitchFamily="34" charset="0"/>
                          <a:cs typeface="Arial" panose="020B0604020202020204" pitchFamily="34" charset="0"/>
                        </a:rPr>
                        <a:t>Currently in place</a:t>
                      </a:r>
                    </a:p>
                  </a:txBody>
                  <a:tcPr anchor="ctr"/>
                </a:tc>
                <a:tc>
                  <a:txBody>
                    <a:bodyPr/>
                    <a:lstStyle/>
                    <a:p>
                      <a:pPr algn="ctr"/>
                      <a:r>
                        <a:rPr lang="en-US" sz="1600" dirty="0">
                          <a:latin typeface="Arial" panose="020B0604020202020204" pitchFamily="34" charset="0"/>
                          <a:cs typeface="Arial" panose="020B0604020202020204" pitchFamily="34" charset="0"/>
                        </a:rPr>
                        <a:t>Short Term</a:t>
                      </a:r>
                    </a:p>
                  </a:txBody>
                  <a:tcPr anchor="ctr"/>
                </a:tc>
                <a:extLst>
                  <a:ext uri="{0D108BD9-81ED-4DB2-BD59-A6C34878D82A}">
                    <a16:rowId xmlns:a16="http://schemas.microsoft.com/office/drawing/2014/main" val="261973502"/>
                  </a:ext>
                </a:extLst>
              </a:tr>
            </a:tbl>
          </a:graphicData>
        </a:graphic>
      </p:graphicFrame>
    </p:spTree>
    <p:extLst>
      <p:ext uri="{BB962C8B-B14F-4D97-AF65-F5344CB8AC3E}">
        <p14:creationId xmlns:p14="http://schemas.microsoft.com/office/powerpoint/2010/main" val="589589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694A6-1FCF-A14E-87CB-1670A9D31EFC}"/>
              </a:ext>
            </a:extLst>
          </p:cNvPr>
          <p:cNvSpPr>
            <a:spLocks noGrp="1"/>
          </p:cNvSpPr>
          <p:nvPr>
            <p:ph type="title"/>
          </p:nvPr>
        </p:nvSpPr>
        <p:spPr>
          <a:xfrm>
            <a:off x="165463" y="365125"/>
            <a:ext cx="11895908" cy="1325563"/>
          </a:xfrm>
        </p:spPr>
        <p:txBody>
          <a:bodyPr>
            <a:normAutofit/>
          </a:bodyPr>
          <a:lstStyle/>
          <a:p>
            <a:r>
              <a:rPr lang="en-US" sz="4000" dirty="0"/>
              <a:t>Next Steps</a:t>
            </a:r>
          </a:p>
        </p:txBody>
      </p:sp>
      <p:sp>
        <p:nvSpPr>
          <p:cNvPr id="3" name="Content Placeholder 2">
            <a:extLst>
              <a:ext uri="{FF2B5EF4-FFF2-40B4-BE49-F238E27FC236}">
                <a16:creationId xmlns:a16="http://schemas.microsoft.com/office/drawing/2014/main" id="{738890E3-4351-BA4D-BE42-8380D55ABC4F}"/>
              </a:ext>
            </a:extLst>
          </p:cNvPr>
          <p:cNvSpPr>
            <a:spLocks noGrp="1"/>
          </p:cNvSpPr>
          <p:nvPr>
            <p:ph idx="1"/>
          </p:nvPr>
        </p:nvSpPr>
        <p:spPr>
          <a:xfrm>
            <a:off x="789516" y="1885950"/>
            <a:ext cx="10515600" cy="3889208"/>
          </a:xfrm>
        </p:spPr>
        <p:txBody>
          <a:bodyPr>
            <a:normAutofit/>
          </a:bodyPr>
          <a:lstStyle/>
          <a:p>
            <a:r>
              <a:rPr lang="en-US" dirty="0"/>
              <a:t>Staff to develop project plans for each of the recommendations</a:t>
            </a:r>
          </a:p>
          <a:p>
            <a:r>
              <a:rPr lang="en-US" dirty="0"/>
              <a:t>Project plans will:</a:t>
            </a:r>
          </a:p>
          <a:p>
            <a:pPr lvl="1"/>
            <a:r>
              <a:rPr lang="en-US" dirty="0"/>
              <a:t>Establish key milestones</a:t>
            </a:r>
          </a:p>
          <a:p>
            <a:pPr lvl="1"/>
            <a:r>
              <a:rPr lang="en-US" dirty="0"/>
              <a:t>Estimate timelines</a:t>
            </a:r>
          </a:p>
          <a:p>
            <a:pPr lvl="1"/>
            <a:r>
              <a:rPr lang="en-US" dirty="0"/>
              <a:t>Identify individuals responsible for completion</a:t>
            </a:r>
          </a:p>
          <a:p>
            <a:pPr lvl="1"/>
            <a:r>
              <a:rPr lang="en-US" dirty="0"/>
              <a:t>Highlight any additional funding required</a:t>
            </a:r>
          </a:p>
          <a:p>
            <a:r>
              <a:rPr lang="en-US" dirty="0"/>
              <a:t>Once project plans are completed, Staff will review with Commissioners and request guidance on prioritization</a:t>
            </a:r>
            <a:endParaRPr lang="en-US" sz="2400" dirty="0"/>
          </a:p>
        </p:txBody>
      </p:sp>
    </p:spTree>
    <p:extLst>
      <p:ext uri="{BB962C8B-B14F-4D97-AF65-F5344CB8AC3E}">
        <p14:creationId xmlns:p14="http://schemas.microsoft.com/office/powerpoint/2010/main" val="229143507"/>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953CD1A-1C28-4530-8B39-C93377CE270A}" vid="{3346B52D-70D5-4398-8D49-FCD0D19A0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639D9C7E0EE440841D865E5B331AF6" ma:contentTypeVersion="11" ma:contentTypeDescription="Create a new document." ma:contentTypeScope="" ma:versionID="c89778f1cc1732d7e412d84fa6cba983">
  <xsd:schema xmlns:xsd="http://www.w3.org/2001/XMLSchema" xmlns:xs="http://www.w3.org/2001/XMLSchema" xmlns:p="http://schemas.microsoft.com/office/2006/metadata/properties" xmlns:ns3="1d5157c5-0b34-4019-b892-cdf3cbd0bba6" xmlns:ns4="22fea025-f330-4e09-ac07-e6edffb86c86" targetNamespace="http://schemas.microsoft.com/office/2006/metadata/properties" ma:root="true" ma:fieldsID="dc3289a9c39fb43da912bf41f6d8e538" ns3:_="" ns4:_="">
    <xsd:import namespace="1d5157c5-0b34-4019-b892-cdf3cbd0bba6"/>
    <xsd:import namespace="22fea025-f330-4e09-ac07-e6edffb86c8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5157c5-0b34-4019-b892-cdf3cbd0bb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fea025-f330-4e09-ac07-e6edffb86c8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80068A-3374-4514-AC3D-2791F4E7164A}">
  <ds:schemaRefs>
    <ds:schemaRef ds:uri="http://purl.org/dc/terms/"/>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 ds:uri="1d5157c5-0b34-4019-b892-cdf3cbd0bba6"/>
    <ds:schemaRef ds:uri="22fea025-f330-4e09-ac07-e6edffb86c86"/>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3930AF5C-29FE-4D5C-9D51-5DB436F7E0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5157c5-0b34-4019-b892-cdf3cbd0bba6"/>
    <ds:schemaRef ds:uri="22fea025-f330-4e09-ac07-e6edffb86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9C2C9D-2C4B-4268-8193-A7902B3E09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Buncombe-County-2019</Template>
  <TotalTime>2215</TotalTime>
  <Words>1589</Words>
  <Application>Microsoft Office PowerPoint</Application>
  <PresentationFormat>Widescreen</PresentationFormat>
  <Paragraphs>170</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vt:lpstr>
      <vt:lpstr>Office Theme</vt:lpstr>
      <vt:lpstr>Ad Hoc Reappraisal Committee Overview and Recommendations</vt:lpstr>
      <vt:lpstr>Resolution and Committee Charge</vt:lpstr>
      <vt:lpstr>Committee Members</vt:lpstr>
      <vt:lpstr>How We Got to Now</vt:lpstr>
      <vt:lpstr>Guest Speakers</vt:lpstr>
      <vt:lpstr>Addressing the Resolution Items</vt:lpstr>
      <vt:lpstr>Committee Recommendations</vt:lpstr>
      <vt:lpstr>Committee Recommendations (cont.)</vt:lpstr>
      <vt:lpstr>Next Steps</vt:lpstr>
    </vt:vector>
  </TitlesOfParts>
  <Company>Buncombe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Dan Hesse</dc:creator>
  <cp:lastModifiedBy>Burnett Walz</cp:lastModifiedBy>
  <cp:revision>51</cp:revision>
  <dcterms:created xsi:type="dcterms:W3CDTF">2019-09-26T16:30:04Z</dcterms:created>
  <dcterms:modified xsi:type="dcterms:W3CDTF">2022-06-15T14:07:15Z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0x010100C6639D9C7E0EE440841D865E5B331AF6</vt:lpwstr>
  </property>
</Properties>
</file>